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4" r:id="rId5"/>
    <p:sldId id="265" r:id="rId6"/>
    <p:sldId id="266" r:id="rId7"/>
    <p:sldId id="267" r:id="rId8"/>
    <p:sldId id="268" r:id="rId9"/>
    <p:sldId id="269" r:id="rId10"/>
    <p:sldId id="270" r:id="rId11"/>
    <p:sldId id="272" r:id="rId12"/>
    <p:sldId id="277" r:id="rId13"/>
    <p:sldId id="273" r:id="rId14"/>
    <p:sldId id="274" r:id="rId15"/>
    <p:sldId id="275" r:id="rId16"/>
    <p:sldId id="276" r:id="rId17"/>
    <p:sldId id="278" r:id="rId18"/>
    <p:sldId id="279" r:id="rId19"/>
    <p:sldId id="280" r:id="rId20"/>
    <p:sldId id="281" r:id="rId21"/>
    <p:sldId id="259" r:id="rId22"/>
    <p:sldId id="284" r:id="rId23"/>
    <p:sldId id="288" r:id="rId24"/>
    <p:sldId id="289" r:id="rId25"/>
    <p:sldId id="290" r:id="rId26"/>
    <p:sldId id="293" r:id="rId27"/>
    <p:sldId id="291" r:id="rId28"/>
    <p:sldId id="292" r:id="rId29"/>
    <p:sldId id="261" r:id="rId30"/>
    <p:sldId id="294" r:id="rId31"/>
    <p:sldId id="295" r:id="rId32"/>
    <p:sldId id="262" r:id="rId33"/>
    <p:sldId id="263"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32" r:id="rId51"/>
    <p:sldId id="333" r:id="rId52"/>
    <p:sldId id="312" r:id="rId53"/>
    <p:sldId id="313" r:id="rId54"/>
    <p:sldId id="314" r:id="rId55"/>
    <p:sldId id="334" r:id="rId56"/>
    <p:sldId id="335" r:id="rId57"/>
    <p:sldId id="336" r:id="rId58"/>
    <p:sldId id="337" r:id="rId59"/>
    <p:sldId id="315" r:id="rId60"/>
    <p:sldId id="316" r:id="rId61"/>
    <p:sldId id="317" r:id="rId62"/>
    <p:sldId id="318" r:id="rId63"/>
    <p:sldId id="319" r:id="rId64"/>
    <p:sldId id="320" r:id="rId65"/>
    <p:sldId id="321" r:id="rId66"/>
    <p:sldId id="322" r:id="rId67"/>
    <p:sldId id="323" r:id="rId68"/>
    <p:sldId id="331" r:id="rId69"/>
    <p:sldId id="324" r:id="rId70"/>
    <p:sldId id="325" r:id="rId71"/>
    <p:sldId id="326" r:id="rId72"/>
    <p:sldId id="327" r:id="rId73"/>
    <p:sldId id="328" r:id="rId74"/>
    <p:sldId id="329" r:id="rId75"/>
    <p:sldId id="330"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8" r:id="rId107"/>
    <p:sldId id="369" r:id="rId108"/>
    <p:sldId id="370" r:id="rId109"/>
    <p:sldId id="371" r:id="rId110"/>
    <p:sldId id="372" r:id="rId111"/>
    <p:sldId id="373" r:id="rId112"/>
    <p:sldId id="374"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68835-019D-9DB1-BC2B-8CC2DF61E2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5EBB18-2301-FAB5-A8F1-EC296DF4FB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8D8A81-E920-6776-1116-14D3BA8F26BF}"/>
              </a:ext>
            </a:extLst>
          </p:cNvPr>
          <p:cNvSpPr>
            <a:spLocks noGrp="1"/>
          </p:cNvSpPr>
          <p:nvPr>
            <p:ph type="dt" sz="half" idx="10"/>
          </p:nvPr>
        </p:nvSpPr>
        <p:spPr/>
        <p:txBody>
          <a:bodyPr/>
          <a:lstStyle/>
          <a:p>
            <a:fld id="{72886604-250A-4AF6-A536-201897DEDCF0}" type="datetimeFigureOut">
              <a:rPr lang="en-US" smtClean="0"/>
              <a:t>8/8/2024</a:t>
            </a:fld>
            <a:endParaRPr lang="en-US"/>
          </a:p>
        </p:txBody>
      </p:sp>
      <p:sp>
        <p:nvSpPr>
          <p:cNvPr id="5" name="Footer Placeholder 4">
            <a:extLst>
              <a:ext uri="{FF2B5EF4-FFF2-40B4-BE49-F238E27FC236}">
                <a16:creationId xmlns:a16="http://schemas.microsoft.com/office/drawing/2014/main" id="{484D11D1-DF13-83C0-2E92-80160189E2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D0F97-E306-B9D4-AC4E-83EF414F2837}"/>
              </a:ext>
            </a:extLst>
          </p:cNvPr>
          <p:cNvSpPr>
            <a:spLocks noGrp="1"/>
          </p:cNvSpPr>
          <p:nvPr>
            <p:ph type="sldNum" sz="quarter" idx="12"/>
          </p:nvPr>
        </p:nvSpPr>
        <p:spPr/>
        <p:txBody>
          <a:bodyPr/>
          <a:lstStyle/>
          <a:p>
            <a:fld id="{3DFCDE54-511C-4F5C-81D0-097691548B5D}" type="slidenum">
              <a:rPr lang="en-US" smtClean="0"/>
              <a:t>‹#›</a:t>
            </a:fld>
            <a:endParaRPr lang="en-US"/>
          </a:p>
        </p:txBody>
      </p:sp>
    </p:spTree>
    <p:extLst>
      <p:ext uri="{BB962C8B-B14F-4D97-AF65-F5344CB8AC3E}">
        <p14:creationId xmlns:p14="http://schemas.microsoft.com/office/powerpoint/2010/main" val="32110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4D657-A9BD-743D-3DC8-A36DA9FBCF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B18277-2F5C-F0C5-6ABA-20FCE0D57F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033C34-ED8D-FDE6-1D25-471DACE0F9FB}"/>
              </a:ext>
            </a:extLst>
          </p:cNvPr>
          <p:cNvSpPr>
            <a:spLocks noGrp="1"/>
          </p:cNvSpPr>
          <p:nvPr>
            <p:ph type="dt" sz="half" idx="10"/>
          </p:nvPr>
        </p:nvSpPr>
        <p:spPr/>
        <p:txBody>
          <a:bodyPr/>
          <a:lstStyle/>
          <a:p>
            <a:fld id="{72886604-250A-4AF6-A536-201897DEDCF0}" type="datetimeFigureOut">
              <a:rPr lang="en-US" smtClean="0"/>
              <a:t>8/8/2024</a:t>
            </a:fld>
            <a:endParaRPr lang="en-US"/>
          </a:p>
        </p:txBody>
      </p:sp>
      <p:sp>
        <p:nvSpPr>
          <p:cNvPr id="5" name="Footer Placeholder 4">
            <a:extLst>
              <a:ext uri="{FF2B5EF4-FFF2-40B4-BE49-F238E27FC236}">
                <a16:creationId xmlns:a16="http://schemas.microsoft.com/office/drawing/2014/main" id="{65D2CB86-DB56-D7A7-BDAE-D8F76D1377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0F348D-230E-C46B-839B-FDE54C6C1908}"/>
              </a:ext>
            </a:extLst>
          </p:cNvPr>
          <p:cNvSpPr>
            <a:spLocks noGrp="1"/>
          </p:cNvSpPr>
          <p:nvPr>
            <p:ph type="sldNum" sz="quarter" idx="12"/>
          </p:nvPr>
        </p:nvSpPr>
        <p:spPr/>
        <p:txBody>
          <a:bodyPr/>
          <a:lstStyle/>
          <a:p>
            <a:fld id="{3DFCDE54-511C-4F5C-81D0-097691548B5D}" type="slidenum">
              <a:rPr lang="en-US" smtClean="0"/>
              <a:t>‹#›</a:t>
            </a:fld>
            <a:endParaRPr lang="en-US"/>
          </a:p>
        </p:txBody>
      </p:sp>
    </p:spTree>
    <p:extLst>
      <p:ext uri="{BB962C8B-B14F-4D97-AF65-F5344CB8AC3E}">
        <p14:creationId xmlns:p14="http://schemas.microsoft.com/office/powerpoint/2010/main" val="20659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E82864-E2EA-9695-7E33-0FE1D07E67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214451-7A01-E009-D215-B2E388FEB5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CDDA40-F4A8-7863-4E3C-12B0CBC2AA3D}"/>
              </a:ext>
            </a:extLst>
          </p:cNvPr>
          <p:cNvSpPr>
            <a:spLocks noGrp="1"/>
          </p:cNvSpPr>
          <p:nvPr>
            <p:ph type="dt" sz="half" idx="10"/>
          </p:nvPr>
        </p:nvSpPr>
        <p:spPr/>
        <p:txBody>
          <a:bodyPr/>
          <a:lstStyle/>
          <a:p>
            <a:fld id="{72886604-250A-4AF6-A536-201897DEDCF0}" type="datetimeFigureOut">
              <a:rPr lang="en-US" smtClean="0"/>
              <a:t>8/8/2024</a:t>
            </a:fld>
            <a:endParaRPr lang="en-US"/>
          </a:p>
        </p:txBody>
      </p:sp>
      <p:sp>
        <p:nvSpPr>
          <p:cNvPr id="5" name="Footer Placeholder 4">
            <a:extLst>
              <a:ext uri="{FF2B5EF4-FFF2-40B4-BE49-F238E27FC236}">
                <a16:creationId xmlns:a16="http://schemas.microsoft.com/office/drawing/2014/main" id="{933FAC8A-8BB4-7916-41A7-5B1822DC2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C2213D-3294-083C-F272-65C2468BE392}"/>
              </a:ext>
            </a:extLst>
          </p:cNvPr>
          <p:cNvSpPr>
            <a:spLocks noGrp="1"/>
          </p:cNvSpPr>
          <p:nvPr>
            <p:ph type="sldNum" sz="quarter" idx="12"/>
          </p:nvPr>
        </p:nvSpPr>
        <p:spPr/>
        <p:txBody>
          <a:bodyPr/>
          <a:lstStyle/>
          <a:p>
            <a:fld id="{3DFCDE54-511C-4F5C-81D0-097691548B5D}" type="slidenum">
              <a:rPr lang="en-US" smtClean="0"/>
              <a:t>‹#›</a:t>
            </a:fld>
            <a:endParaRPr lang="en-US"/>
          </a:p>
        </p:txBody>
      </p:sp>
    </p:spTree>
    <p:extLst>
      <p:ext uri="{BB962C8B-B14F-4D97-AF65-F5344CB8AC3E}">
        <p14:creationId xmlns:p14="http://schemas.microsoft.com/office/powerpoint/2010/main" val="41589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B9E0B-53D0-7EED-3BCF-8A868EAEEB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2A831D-2D38-B99A-9377-F400E4113D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92A646-9836-A0A0-320D-D08C078A2E1D}"/>
              </a:ext>
            </a:extLst>
          </p:cNvPr>
          <p:cNvSpPr>
            <a:spLocks noGrp="1"/>
          </p:cNvSpPr>
          <p:nvPr>
            <p:ph type="dt" sz="half" idx="10"/>
          </p:nvPr>
        </p:nvSpPr>
        <p:spPr/>
        <p:txBody>
          <a:bodyPr/>
          <a:lstStyle/>
          <a:p>
            <a:fld id="{72886604-250A-4AF6-A536-201897DEDCF0}" type="datetimeFigureOut">
              <a:rPr lang="en-US" smtClean="0"/>
              <a:t>8/8/2024</a:t>
            </a:fld>
            <a:endParaRPr lang="en-US"/>
          </a:p>
        </p:txBody>
      </p:sp>
      <p:sp>
        <p:nvSpPr>
          <p:cNvPr id="5" name="Footer Placeholder 4">
            <a:extLst>
              <a:ext uri="{FF2B5EF4-FFF2-40B4-BE49-F238E27FC236}">
                <a16:creationId xmlns:a16="http://schemas.microsoft.com/office/drawing/2014/main" id="{0BADC1AD-9ADE-10AC-602D-89CD4EABA7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069452-7EA2-3DBD-6376-151095A88C14}"/>
              </a:ext>
            </a:extLst>
          </p:cNvPr>
          <p:cNvSpPr>
            <a:spLocks noGrp="1"/>
          </p:cNvSpPr>
          <p:nvPr>
            <p:ph type="sldNum" sz="quarter" idx="12"/>
          </p:nvPr>
        </p:nvSpPr>
        <p:spPr/>
        <p:txBody>
          <a:bodyPr/>
          <a:lstStyle/>
          <a:p>
            <a:fld id="{3DFCDE54-511C-4F5C-81D0-097691548B5D}" type="slidenum">
              <a:rPr lang="en-US" smtClean="0"/>
              <a:t>‹#›</a:t>
            </a:fld>
            <a:endParaRPr lang="en-US"/>
          </a:p>
        </p:txBody>
      </p:sp>
    </p:spTree>
    <p:extLst>
      <p:ext uri="{BB962C8B-B14F-4D97-AF65-F5344CB8AC3E}">
        <p14:creationId xmlns:p14="http://schemas.microsoft.com/office/powerpoint/2010/main" val="1030951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C76B-E198-C8FA-9AF4-208BF56D5E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F1E08D-8F83-B16D-6EAF-C6A577E8FE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EB2E60-0D2E-E1A6-B814-E3AD263F8996}"/>
              </a:ext>
            </a:extLst>
          </p:cNvPr>
          <p:cNvSpPr>
            <a:spLocks noGrp="1"/>
          </p:cNvSpPr>
          <p:nvPr>
            <p:ph type="dt" sz="half" idx="10"/>
          </p:nvPr>
        </p:nvSpPr>
        <p:spPr/>
        <p:txBody>
          <a:bodyPr/>
          <a:lstStyle/>
          <a:p>
            <a:fld id="{72886604-250A-4AF6-A536-201897DEDCF0}" type="datetimeFigureOut">
              <a:rPr lang="en-US" smtClean="0"/>
              <a:t>8/8/2024</a:t>
            </a:fld>
            <a:endParaRPr lang="en-US"/>
          </a:p>
        </p:txBody>
      </p:sp>
      <p:sp>
        <p:nvSpPr>
          <p:cNvPr id="5" name="Footer Placeholder 4">
            <a:extLst>
              <a:ext uri="{FF2B5EF4-FFF2-40B4-BE49-F238E27FC236}">
                <a16:creationId xmlns:a16="http://schemas.microsoft.com/office/drawing/2014/main" id="{BD6B84B7-8F01-C120-24E8-D5B575A15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D7E2F-E93E-F13F-A619-6E9E72BF0BB1}"/>
              </a:ext>
            </a:extLst>
          </p:cNvPr>
          <p:cNvSpPr>
            <a:spLocks noGrp="1"/>
          </p:cNvSpPr>
          <p:nvPr>
            <p:ph type="sldNum" sz="quarter" idx="12"/>
          </p:nvPr>
        </p:nvSpPr>
        <p:spPr/>
        <p:txBody>
          <a:bodyPr/>
          <a:lstStyle/>
          <a:p>
            <a:fld id="{3DFCDE54-511C-4F5C-81D0-097691548B5D}" type="slidenum">
              <a:rPr lang="en-US" smtClean="0"/>
              <a:t>‹#›</a:t>
            </a:fld>
            <a:endParaRPr lang="en-US"/>
          </a:p>
        </p:txBody>
      </p:sp>
    </p:spTree>
    <p:extLst>
      <p:ext uri="{BB962C8B-B14F-4D97-AF65-F5344CB8AC3E}">
        <p14:creationId xmlns:p14="http://schemas.microsoft.com/office/powerpoint/2010/main" val="869672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E2291-8ECD-D79B-EC4B-7EF0A49D6A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473617-5257-477C-4DC1-E908656AA7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659592-33EC-E722-7AB3-40A88E6698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9A1CB4-3B26-BEB0-1EB3-CEF0E9D4587F}"/>
              </a:ext>
            </a:extLst>
          </p:cNvPr>
          <p:cNvSpPr>
            <a:spLocks noGrp="1"/>
          </p:cNvSpPr>
          <p:nvPr>
            <p:ph type="dt" sz="half" idx="10"/>
          </p:nvPr>
        </p:nvSpPr>
        <p:spPr/>
        <p:txBody>
          <a:bodyPr/>
          <a:lstStyle/>
          <a:p>
            <a:fld id="{72886604-250A-4AF6-A536-201897DEDCF0}" type="datetimeFigureOut">
              <a:rPr lang="en-US" smtClean="0"/>
              <a:t>8/8/2024</a:t>
            </a:fld>
            <a:endParaRPr lang="en-US"/>
          </a:p>
        </p:txBody>
      </p:sp>
      <p:sp>
        <p:nvSpPr>
          <p:cNvPr id="6" name="Footer Placeholder 5">
            <a:extLst>
              <a:ext uri="{FF2B5EF4-FFF2-40B4-BE49-F238E27FC236}">
                <a16:creationId xmlns:a16="http://schemas.microsoft.com/office/drawing/2014/main" id="{8537A706-9CAD-7468-9950-6B872CCFD6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ACFD9B-15C7-E915-9108-7F4E2715FB35}"/>
              </a:ext>
            </a:extLst>
          </p:cNvPr>
          <p:cNvSpPr>
            <a:spLocks noGrp="1"/>
          </p:cNvSpPr>
          <p:nvPr>
            <p:ph type="sldNum" sz="quarter" idx="12"/>
          </p:nvPr>
        </p:nvSpPr>
        <p:spPr/>
        <p:txBody>
          <a:bodyPr/>
          <a:lstStyle/>
          <a:p>
            <a:fld id="{3DFCDE54-511C-4F5C-81D0-097691548B5D}" type="slidenum">
              <a:rPr lang="en-US" smtClean="0"/>
              <a:t>‹#›</a:t>
            </a:fld>
            <a:endParaRPr lang="en-US"/>
          </a:p>
        </p:txBody>
      </p:sp>
    </p:spTree>
    <p:extLst>
      <p:ext uri="{BB962C8B-B14F-4D97-AF65-F5344CB8AC3E}">
        <p14:creationId xmlns:p14="http://schemas.microsoft.com/office/powerpoint/2010/main" val="265468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B9130-71F9-FE8D-0CF6-21356FFDD4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C2D7B0-4359-3D2D-D891-620F21A402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B1A3EA-5162-7EBD-AF8B-B6E9A3929F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E2CF6E-5A3C-9962-AFA7-6547F96A87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31A190-8903-BDF4-185D-2D5EBC8BB6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DFDFF2-D885-F494-72C8-FDF11E83A736}"/>
              </a:ext>
            </a:extLst>
          </p:cNvPr>
          <p:cNvSpPr>
            <a:spLocks noGrp="1"/>
          </p:cNvSpPr>
          <p:nvPr>
            <p:ph type="dt" sz="half" idx="10"/>
          </p:nvPr>
        </p:nvSpPr>
        <p:spPr/>
        <p:txBody>
          <a:bodyPr/>
          <a:lstStyle/>
          <a:p>
            <a:fld id="{72886604-250A-4AF6-A536-201897DEDCF0}" type="datetimeFigureOut">
              <a:rPr lang="en-US" smtClean="0"/>
              <a:t>8/8/2024</a:t>
            </a:fld>
            <a:endParaRPr lang="en-US"/>
          </a:p>
        </p:txBody>
      </p:sp>
      <p:sp>
        <p:nvSpPr>
          <p:cNvPr id="8" name="Footer Placeholder 7">
            <a:extLst>
              <a:ext uri="{FF2B5EF4-FFF2-40B4-BE49-F238E27FC236}">
                <a16:creationId xmlns:a16="http://schemas.microsoft.com/office/drawing/2014/main" id="{EE72A352-7671-A117-B7F6-1A227FEFBE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90A766-B563-3509-1C02-A90923D39290}"/>
              </a:ext>
            </a:extLst>
          </p:cNvPr>
          <p:cNvSpPr>
            <a:spLocks noGrp="1"/>
          </p:cNvSpPr>
          <p:nvPr>
            <p:ph type="sldNum" sz="quarter" idx="12"/>
          </p:nvPr>
        </p:nvSpPr>
        <p:spPr/>
        <p:txBody>
          <a:bodyPr/>
          <a:lstStyle/>
          <a:p>
            <a:fld id="{3DFCDE54-511C-4F5C-81D0-097691548B5D}" type="slidenum">
              <a:rPr lang="en-US" smtClean="0"/>
              <a:t>‹#›</a:t>
            </a:fld>
            <a:endParaRPr lang="en-US"/>
          </a:p>
        </p:txBody>
      </p:sp>
    </p:spTree>
    <p:extLst>
      <p:ext uri="{BB962C8B-B14F-4D97-AF65-F5344CB8AC3E}">
        <p14:creationId xmlns:p14="http://schemas.microsoft.com/office/powerpoint/2010/main" val="2093807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FA0D-52A3-0736-D43D-61066451AC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96E126-F891-6809-581C-6A92AF586382}"/>
              </a:ext>
            </a:extLst>
          </p:cNvPr>
          <p:cNvSpPr>
            <a:spLocks noGrp="1"/>
          </p:cNvSpPr>
          <p:nvPr>
            <p:ph type="dt" sz="half" idx="10"/>
          </p:nvPr>
        </p:nvSpPr>
        <p:spPr/>
        <p:txBody>
          <a:bodyPr/>
          <a:lstStyle/>
          <a:p>
            <a:fld id="{72886604-250A-4AF6-A536-201897DEDCF0}" type="datetimeFigureOut">
              <a:rPr lang="en-US" smtClean="0"/>
              <a:t>8/8/2024</a:t>
            </a:fld>
            <a:endParaRPr lang="en-US"/>
          </a:p>
        </p:txBody>
      </p:sp>
      <p:sp>
        <p:nvSpPr>
          <p:cNvPr id="4" name="Footer Placeholder 3">
            <a:extLst>
              <a:ext uri="{FF2B5EF4-FFF2-40B4-BE49-F238E27FC236}">
                <a16:creationId xmlns:a16="http://schemas.microsoft.com/office/drawing/2014/main" id="{508F8840-51BA-5338-89C1-EF93BFC6EC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53B548-9084-A333-2CE0-4731DE13BF59}"/>
              </a:ext>
            </a:extLst>
          </p:cNvPr>
          <p:cNvSpPr>
            <a:spLocks noGrp="1"/>
          </p:cNvSpPr>
          <p:nvPr>
            <p:ph type="sldNum" sz="quarter" idx="12"/>
          </p:nvPr>
        </p:nvSpPr>
        <p:spPr/>
        <p:txBody>
          <a:bodyPr/>
          <a:lstStyle/>
          <a:p>
            <a:fld id="{3DFCDE54-511C-4F5C-81D0-097691548B5D}" type="slidenum">
              <a:rPr lang="en-US" smtClean="0"/>
              <a:t>‹#›</a:t>
            </a:fld>
            <a:endParaRPr lang="en-US"/>
          </a:p>
        </p:txBody>
      </p:sp>
    </p:spTree>
    <p:extLst>
      <p:ext uri="{BB962C8B-B14F-4D97-AF65-F5344CB8AC3E}">
        <p14:creationId xmlns:p14="http://schemas.microsoft.com/office/powerpoint/2010/main" val="2713475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B0DF13-9C52-7855-955E-8BB5EA0515F0}"/>
              </a:ext>
            </a:extLst>
          </p:cNvPr>
          <p:cNvSpPr>
            <a:spLocks noGrp="1"/>
          </p:cNvSpPr>
          <p:nvPr>
            <p:ph type="dt" sz="half" idx="10"/>
          </p:nvPr>
        </p:nvSpPr>
        <p:spPr/>
        <p:txBody>
          <a:bodyPr/>
          <a:lstStyle/>
          <a:p>
            <a:fld id="{72886604-250A-4AF6-A536-201897DEDCF0}" type="datetimeFigureOut">
              <a:rPr lang="en-US" smtClean="0"/>
              <a:t>8/8/2024</a:t>
            </a:fld>
            <a:endParaRPr lang="en-US"/>
          </a:p>
        </p:txBody>
      </p:sp>
      <p:sp>
        <p:nvSpPr>
          <p:cNvPr id="3" name="Footer Placeholder 2">
            <a:extLst>
              <a:ext uri="{FF2B5EF4-FFF2-40B4-BE49-F238E27FC236}">
                <a16:creationId xmlns:a16="http://schemas.microsoft.com/office/drawing/2014/main" id="{CB207CE2-A3BD-C80B-9B4D-F45EE2802D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32B36-F7A7-FC09-9D43-21DFDDB3E923}"/>
              </a:ext>
            </a:extLst>
          </p:cNvPr>
          <p:cNvSpPr>
            <a:spLocks noGrp="1"/>
          </p:cNvSpPr>
          <p:nvPr>
            <p:ph type="sldNum" sz="quarter" idx="12"/>
          </p:nvPr>
        </p:nvSpPr>
        <p:spPr/>
        <p:txBody>
          <a:bodyPr/>
          <a:lstStyle/>
          <a:p>
            <a:fld id="{3DFCDE54-511C-4F5C-81D0-097691548B5D}" type="slidenum">
              <a:rPr lang="en-US" smtClean="0"/>
              <a:t>‹#›</a:t>
            </a:fld>
            <a:endParaRPr lang="en-US"/>
          </a:p>
        </p:txBody>
      </p:sp>
    </p:spTree>
    <p:extLst>
      <p:ext uri="{BB962C8B-B14F-4D97-AF65-F5344CB8AC3E}">
        <p14:creationId xmlns:p14="http://schemas.microsoft.com/office/powerpoint/2010/main" val="102562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100DE-CF04-91BB-AEF5-45EB06A8DA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85C362-6E5C-51F5-D6B7-50E55348E6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42C743-A3B9-9627-EF17-6A95070E43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363E49-602C-FDB6-186A-07BC241F7C50}"/>
              </a:ext>
            </a:extLst>
          </p:cNvPr>
          <p:cNvSpPr>
            <a:spLocks noGrp="1"/>
          </p:cNvSpPr>
          <p:nvPr>
            <p:ph type="dt" sz="half" idx="10"/>
          </p:nvPr>
        </p:nvSpPr>
        <p:spPr/>
        <p:txBody>
          <a:bodyPr/>
          <a:lstStyle/>
          <a:p>
            <a:fld id="{72886604-250A-4AF6-A536-201897DEDCF0}" type="datetimeFigureOut">
              <a:rPr lang="en-US" smtClean="0"/>
              <a:t>8/8/2024</a:t>
            </a:fld>
            <a:endParaRPr lang="en-US"/>
          </a:p>
        </p:txBody>
      </p:sp>
      <p:sp>
        <p:nvSpPr>
          <p:cNvPr id="6" name="Footer Placeholder 5">
            <a:extLst>
              <a:ext uri="{FF2B5EF4-FFF2-40B4-BE49-F238E27FC236}">
                <a16:creationId xmlns:a16="http://schemas.microsoft.com/office/drawing/2014/main" id="{E6C1675D-CF00-C155-85EA-48140CBABD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922330-4F0E-2AF7-F609-AA4EF4C68DE4}"/>
              </a:ext>
            </a:extLst>
          </p:cNvPr>
          <p:cNvSpPr>
            <a:spLocks noGrp="1"/>
          </p:cNvSpPr>
          <p:nvPr>
            <p:ph type="sldNum" sz="quarter" idx="12"/>
          </p:nvPr>
        </p:nvSpPr>
        <p:spPr/>
        <p:txBody>
          <a:bodyPr/>
          <a:lstStyle/>
          <a:p>
            <a:fld id="{3DFCDE54-511C-4F5C-81D0-097691548B5D}" type="slidenum">
              <a:rPr lang="en-US" smtClean="0"/>
              <a:t>‹#›</a:t>
            </a:fld>
            <a:endParaRPr lang="en-US"/>
          </a:p>
        </p:txBody>
      </p:sp>
    </p:spTree>
    <p:extLst>
      <p:ext uri="{BB962C8B-B14F-4D97-AF65-F5344CB8AC3E}">
        <p14:creationId xmlns:p14="http://schemas.microsoft.com/office/powerpoint/2010/main" val="1928066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FEFBA-CB43-B987-2B7F-A80AA74BB6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F55C5A-9C5F-9F03-73B6-3E890D911D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4924E3-047E-24A9-5E66-E71179E60F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EA45A5-9AA4-8806-9460-EC47B9FE8A47}"/>
              </a:ext>
            </a:extLst>
          </p:cNvPr>
          <p:cNvSpPr>
            <a:spLocks noGrp="1"/>
          </p:cNvSpPr>
          <p:nvPr>
            <p:ph type="dt" sz="half" idx="10"/>
          </p:nvPr>
        </p:nvSpPr>
        <p:spPr/>
        <p:txBody>
          <a:bodyPr/>
          <a:lstStyle/>
          <a:p>
            <a:fld id="{72886604-250A-4AF6-A536-201897DEDCF0}" type="datetimeFigureOut">
              <a:rPr lang="en-US" smtClean="0"/>
              <a:t>8/8/2024</a:t>
            </a:fld>
            <a:endParaRPr lang="en-US"/>
          </a:p>
        </p:txBody>
      </p:sp>
      <p:sp>
        <p:nvSpPr>
          <p:cNvPr id="6" name="Footer Placeholder 5">
            <a:extLst>
              <a:ext uri="{FF2B5EF4-FFF2-40B4-BE49-F238E27FC236}">
                <a16:creationId xmlns:a16="http://schemas.microsoft.com/office/drawing/2014/main" id="{F5E090C9-FBD7-6180-83A1-B402A1159F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2573C5-75FE-A250-45CA-4EDABE519BFF}"/>
              </a:ext>
            </a:extLst>
          </p:cNvPr>
          <p:cNvSpPr>
            <a:spLocks noGrp="1"/>
          </p:cNvSpPr>
          <p:nvPr>
            <p:ph type="sldNum" sz="quarter" idx="12"/>
          </p:nvPr>
        </p:nvSpPr>
        <p:spPr/>
        <p:txBody>
          <a:bodyPr/>
          <a:lstStyle/>
          <a:p>
            <a:fld id="{3DFCDE54-511C-4F5C-81D0-097691548B5D}" type="slidenum">
              <a:rPr lang="en-US" smtClean="0"/>
              <a:t>‹#›</a:t>
            </a:fld>
            <a:endParaRPr lang="en-US"/>
          </a:p>
        </p:txBody>
      </p:sp>
    </p:spTree>
    <p:extLst>
      <p:ext uri="{BB962C8B-B14F-4D97-AF65-F5344CB8AC3E}">
        <p14:creationId xmlns:p14="http://schemas.microsoft.com/office/powerpoint/2010/main" val="2041631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42C43A-3B6C-EE78-24FA-B584A39F08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FE332D-1F4F-0228-C302-3B8FC5CFEF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7A931F-B212-4D70-D454-891FAFBF35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886604-250A-4AF6-A536-201897DEDCF0}" type="datetimeFigureOut">
              <a:rPr lang="en-US" smtClean="0"/>
              <a:t>8/8/2024</a:t>
            </a:fld>
            <a:endParaRPr lang="en-US"/>
          </a:p>
        </p:txBody>
      </p:sp>
      <p:sp>
        <p:nvSpPr>
          <p:cNvPr id="5" name="Footer Placeholder 4">
            <a:extLst>
              <a:ext uri="{FF2B5EF4-FFF2-40B4-BE49-F238E27FC236}">
                <a16:creationId xmlns:a16="http://schemas.microsoft.com/office/drawing/2014/main" id="{C52566CF-7F08-E004-E1B1-C5BE79AAC6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B4620F-8E16-24F8-D3A7-7BAB6CAAD8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FCDE54-511C-4F5C-81D0-097691548B5D}" type="slidenum">
              <a:rPr lang="en-US" smtClean="0"/>
              <a:t>‹#›</a:t>
            </a:fld>
            <a:endParaRPr lang="en-US"/>
          </a:p>
        </p:txBody>
      </p:sp>
    </p:spTree>
    <p:extLst>
      <p:ext uri="{BB962C8B-B14F-4D97-AF65-F5344CB8AC3E}">
        <p14:creationId xmlns:p14="http://schemas.microsoft.com/office/powerpoint/2010/main" val="30085806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eeksforgeeks.org/ml-linear-discriminant-analysis/" TargetMode="External"/><Relationship Id="rId2" Type="http://schemas.openxmlformats.org/officeDocument/2006/relationships/hyperlink" Target="https://en.wikipedia.org/wiki/Principal_component_analysis" TargetMode="External"/><Relationship Id="rId1" Type="http://schemas.openxmlformats.org/officeDocument/2006/relationships/slideLayout" Target="../slideLayouts/slideLayout2.xml"/><Relationship Id="rId4" Type="http://schemas.openxmlformats.org/officeDocument/2006/relationships/hyperlink" Target="https://electrohive.ir/%d8%b4%d8%a8%da%a9%d9%87-%d8%b9%d8%b5%d8%a8%db%8c-%da%a9%d8%a7%d9%86%d9%88%d9%84%d9%88%d8%b4%d9%86-cnn-%d8%b1%d8%a7-%d8%a8%db%8c%d8%b4%d8%aa%d8%b1-%d8%a8%d8%b4%d9%86%d8%a7%d8%b3%db%8c%d9%85/" TargetMode="External"/></Relationships>
</file>

<file path=ppt/slides/_rels/slide1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web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electrohive.ir/%db%8c%d8%a7%d8%af%da%af%db%8c%d8%b1%db%8c-%d9%85%d8%a7%d8%b4%db%8c%d9%86-machine-learning-%d9%88-%d8%af%d9%86%db%8c%d8%a7%db%8c-%d9%be%d8%b1-%d8%b1%d9%85%d8%b2-%d9%88-%d8%b1%d8%a7%d8%b2-%d8%a2%d9%86/"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webp"/><Relationship Id="rId2" Type="http://schemas.openxmlformats.org/officeDocument/2006/relationships/hyperlink" Target="https://electrohive.ir/deep-learning-%da%86%db%8c%d8%b3%d8%aa%d8%9f/"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9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179B3-E020-2B04-2C16-5AC3F22998EF}"/>
              </a:ext>
            </a:extLst>
          </p:cNvPr>
          <p:cNvSpPr>
            <a:spLocks noGrp="1"/>
          </p:cNvSpPr>
          <p:nvPr>
            <p:ph type="ctrTitle"/>
          </p:nvPr>
        </p:nvSpPr>
        <p:spPr>
          <a:xfrm>
            <a:off x="1524000" y="1122363"/>
            <a:ext cx="9144000" cy="1114400"/>
          </a:xfrm>
        </p:spPr>
        <p:txBody>
          <a:bodyPr/>
          <a:lstStyle/>
          <a:p>
            <a:r>
              <a:rPr lang="en-US" sz="6000" dirty="0">
                <a:latin typeface="Arial" panose="020B0604020202020204" pitchFamily="34" charset="0"/>
                <a:cs typeface="Arial" panose="020B0604020202020204" pitchFamily="34" charset="0"/>
              </a:rPr>
              <a:t>What is Deep Learning</a:t>
            </a:r>
            <a:endParaRPr lang="en-US" dirty="0"/>
          </a:p>
        </p:txBody>
      </p:sp>
      <p:sp>
        <p:nvSpPr>
          <p:cNvPr id="3" name="Subtitle 2">
            <a:extLst>
              <a:ext uri="{FF2B5EF4-FFF2-40B4-BE49-F238E27FC236}">
                <a16:creationId xmlns:a16="http://schemas.microsoft.com/office/drawing/2014/main" id="{4E82F3DC-3E1C-32D8-96F9-E873FE27BDC4}"/>
              </a:ext>
            </a:extLst>
          </p:cNvPr>
          <p:cNvSpPr>
            <a:spLocks noGrp="1"/>
          </p:cNvSpPr>
          <p:nvPr>
            <p:ph type="subTitle" idx="1"/>
          </p:nvPr>
        </p:nvSpPr>
        <p:spPr/>
        <p:txBody>
          <a:bodyPr/>
          <a:lstStyle/>
          <a:p>
            <a:r>
              <a:rPr lang="en-US" dirty="0"/>
              <a:t>By Amir T. </a:t>
            </a:r>
            <a:r>
              <a:rPr lang="en-US" dirty="0" err="1"/>
              <a:t>Payandeh</a:t>
            </a:r>
            <a:endParaRPr lang="en-US" dirty="0"/>
          </a:p>
        </p:txBody>
      </p:sp>
    </p:spTree>
    <p:extLst>
      <p:ext uri="{BB962C8B-B14F-4D97-AF65-F5344CB8AC3E}">
        <p14:creationId xmlns:p14="http://schemas.microsoft.com/office/powerpoint/2010/main" val="196821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E82ED-75C5-644B-FE4A-3E3E53FACB82}"/>
              </a:ext>
            </a:extLst>
          </p:cNvPr>
          <p:cNvSpPr>
            <a:spLocks noGrp="1"/>
          </p:cNvSpPr>
          <p:nvPr>
            <p:ph type="title"/>
          </p:nvPr>
        </p:nvSpPr>
        <p:spPr>
          <a:xfrm>
            <a:off x="838200" y="18255"/>
            <a:ext cx="10515600" cy="1325563"/>
          </a:xfrm>
        </p:spPr>
        <p:txBody>
          <a:bodyPr/>
          <a:lstStyle/>
          <a:p>
            <a:pPr algn="ctr" rtl="1"/>
            <a:r>
              <a:rPr lang="fa-IR" dirty="0">
                <a:cs typeface="B Zar" panose="00000400000000000000" pitchFamily="2" charset="-78"/>
              </a:rPr>
              <a:t>تاریخچه یادگیری بازنمایی</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564AEED7-5463-2D47-5AF7-429897C1DD86}"/>
              </a:ext>
            </a:extLst>
          </p:cNvPr>
          <p:cNvSpPr>
            <a:spLocks noGrp="1"/>
          </p:cNvSpPr>
          <p:nvPr>
            <p:ph idx="1"/>
          </p:nvPr>
        </p:nvSpPr>
        <p:spPr>
          <a:xfrm>
            <a:off x="838200" y="1167618"/>
            <a:ext cx="10515600" cy="5009345"/>
          </a:xfrm>
        </p:spPr>
        <p:txBody>
          <a:bodyPr/>
          <a:lstStyle/>
          <a:p>
            <a:pPr algn="r" rtl="1"/>
            <a:r>
              <a:rPr lang="fa-IR" dirty="0">
                <a:cs typeface="B Zar" panose="00000400000000000000" pitchFamily="2" charset="-78"/>
              </a:rPr>
              <a:t>تکنیک‌های سنتی یادگیری (قبل از سال 2000):</a:t>
            </a:r>
          </a:p>
          <a:p>
            <a:pPr lvl="1" algn="r" rtl="1"/>
            <a:r>
              <a:rPr lang="fa-IR" dirty="0">
                <a:cs typeface="B Zar" panose="00000400000000000000" pitchFamily="2" charset="-78"/>
              </a:rPr>
              <a:t>روش‌های خطی</a:t>
            </a:r>
            <a:r>
              <a:rPr lang="en-US" dirty="0">
                <a:cs typeface="B Zar" panose="00000400000000000000" pitchFamily="2" charset="-78"/>
              </a:rPr>
              <a:t>Linear Methods) </a:t>
            </a:r>
            <a:r>
              <a:rPr lang="fa-IR" dirty="0">
                <a:cs typeface="B Zar" panose="00000400000000000000" pitchFamily="2" charset="-78"/>
              </a:rPr>
              <a:t>) این روشها شامل </a:t>
            </a:r>
            <a:r>
              <a:rPr lang="en-US" dirty="0">
                <a:cs typeface="B Zar" panose="00000400000000000000" pitchFamily="2" charset="-78"/>
                <a:hlinkClick r:id="rId2"/>
              </a:rPr>
              <a:t>PCA </a:t>
            </a:r>
            <a:r>
              <a:rPr lang="fa-IR" dirty="0">
                <a:cs typeface="B Zar" panose="00000400000000000000" pitchFamily="2" charset="-78"/>
              </a:rPr>
              <a:t> (</a:t>
            </a:r>
            <a:r>
              <a:rPr lang="en-US" dirty="0">
                <a:cs typeface="B Zar" panose="00000400000000000000" pitchFamily="2" charset="-78"/>
              </a:rPr>
              <a:t>Principal component analysis</a:t>
            </a:r>
            <a:r>
              <a:rPr lang="fa-IR" dirty="0">
                <a:cs typeface="B Zar" panose="00000400000000000000" pitchFamily="2" charset="-78"/>
              </a:rPr>
              <a:t>) است که بر گرفتن واریانس کلی داده برای کاهش ابعاد تمرکز دارد و همچنین از </a:t>
            </a:r>
            <a:r>
              <a:rPr lang="en-US" dirty="0">
                <a:cs typeface="B Zar" panose="00000400000000000000" pitchFamily="2" charset="-78"/>
                <a:hlinkClick r:id="rId3"/>
              </a:rPr>
              <a:t>LDA</a:t>
            </a:r>
            <a:r>
              <a:rPr lang="en-US" dirty="0">
                <a:cs typeface="B Zar" panose="00000400000000000000" pitchFamily="2" charset="-78"/>
              </a:rPr>
              <a:t> </a:t>
            </a:r>
            <a:r>
              <a:rPr lang="fa-IR" dirty="0">
                <a:cs typeface="B Zar" panose="00000400000000000000" pitchFamily="2" charset="-78"/>
              </a:rPr>
              <a:t> (</a:t>
            </a:r>
            <a:r>
              <a:rPr lang="en-US" dirty="0">
                <a:cs typeface="B Zar" panose="00000400000000000000" pitchFamily="2" charset="-78"/>
              </a:rPr>
              <a:t>Linear Discriminant Analysis </a:t>
            </a:r>
            <a:r>
              <a:rPr lang="fa-IR" dirty="0">
                <a:cs typeface="B Zar" panose="00000400000000000000" pitchFamily="2" charset="-78"/>
              </a:rPr>
              <a:t>) کمک می‌گیرد که بر به حداکثر رساندن جدایی بین طبقات در فضای کم بعدی تأکید دارد.</a:t>
            </a:r>
          </a:p>
          <a:p>
            <a:pPr lvl="1" algn="r" rtl="1"/>
            <a:r>
              <a:rPr lang="fa-IR" dirty="0">
                <a:cs typeface="B Zar" panose="00000400000000000000" pitchFamily="2" charset="-78"/>
              </a:rPr>
              <a:t>هسته </a:t>
            </a:r>
            <a:r>
              <a:rPr lang="en-US" dirty="0">
                <a:cs typeface="B Zar" panose="00000400000000000000" pitchFamily="2" charset="-78"/>
              </a:rPr>
              <a:t>Kernal: </a:t>
            </a:r>
            <a:r>
              <a:rPr lang="fa-IR" dirty="0">
                <a:cs typeface="B Zar" panose="00000400000000000000" pitchFamily="2" charset="-78"/>
              </a:rPr>
              <a:t>محققان تکنیک‌هایی مانند </a:t>
            </a:r>
            <a:r>
              <a:rPr lang="en-US" dirty="0">
                <a:cs typeface="B Zar" panose="00000400000000000000" pitchFamily="2" charset="-78"/>
              </a:rPr>
              <a:t>Kernel PCA </a:t>
            </a:r>
            <a:r>
              <a:rPr lang="fa-IR" dirty="0">
                <a:cs typeface="B Zar" panose="00000400000000000000" pitchFamily="2" charset="-78"/>
              </a:rPr>
              <a:t>را برای مدیریت داده‌های غیرخطی با نمایش داده‌ها در فضایی با ابعاد بالاتر قبل از اعمال روش‌های خطی ایجاد کردند.</a:t>
            </a:r>
          </a:p>
          <a:p>
            <a:pPr lvl="1" algn="r" rtl="1"/>
            <a:r>
              <a:rPr lang="fa-IR" dirty="0">
                <a:cs typeface="B Zar" panose="00000400000000000000" pitchFamily="2" charset="-78"/>
              </a:rPr>
              <a:t>یادگیری چندگانه </a:t>
            </a:r>
            <a:r>
              <a:rPr lang="en-US" dirty="0">
                <a:cs typeface="B Zar" panose="00000400000000000000" pitchFamily="2" charset="-78"/>
              </a:rPr>
              <a:t>Manifold Learning) </a:t>
            </a:r>
            <a:r>
              <a:rPr lang="fa-IR" dirty="0">
                <a:cs typeface="B Zar" panose="00000400000000000000" pitchFamily="2" charset="-78"/>
              </a:rPr>
              <a:t>) یا </a:t>
            </a:r>
            <a:r>
              <a:rPr lang="en-US" b="1" dirty="0">
                <a:cs typeface="B Zar" panose="00000400000000000000" pitchFamily="2" charset="-78"/>
              </a:rPr>
              <a:t>Nonlinear dimensionality reduction</a:t>
            </a:r>
            <a:endParaRPr lang="fa-IR" b="1" dirty="0">
              <a:cs typeface="B Zar" panose="00000400000000000000" pitchFamily="2" charset="-78"/>
            </a:endParaRPr>
          </a:p>
          <a:p>
            <a:pPr algn="r" rtl="1"/>
            <a:r>
              <a:rPr lang="fa-IR" dirty="0">
                <a:cs typeface="B Zar" panose="00000400000000000000" pitchFamily="2" charset="-78"/>
              </a:rPr>
              <a:t>عصر یادگیری عمیق (2006 به بعد):</a:t>
            </a:r>
          </a:p>
          <a:p>
            <a:pPr lvl="1" algn="r" rtl="1"/>
            <a:r>
              <a:rPr lang="fa-IR" b="1" dirty="0">
                <a:cs typeface="B Zar" panose="00000400000000000000" pitchFamily="2" charset="-78"/>
              </a:rPr>
              <a:t>شبکه‌های عصبی:</a:t>
            </a:r>
            <a:r>
              <a:rPr lang="fa-IR" dirty="0">
                <a:cs typeface="B Zar" panose="00000400000000000000" pitchFamily="2" charset="-78"/>
              </a:rPr>
              <a:t> معرفی شبکه‌های عصبی عمیق توسط هینتون و همکاران. در سال 2006 نقطه عطفی بود. مدل‌های شبکه عصبی عمیق می‌توانند نمایش‌های پیچیده و سلسله مراتبی داده‌ها را از طریق چندین لایه بیاموزند. به عنوان مثال، </a:t>
            </a:r>
            <a:r>
              <a:rPr lang="en-US" dirty="0">
                <a:cs typeface="B Zar" panose="00000400000000000000" pitchFamily="2" charset="-78"/>
                <a:hlinkClick r:id="rId4"/>
              </a:rPr>
              <a:t>CNN</a:t>
            </a:r>
            <a:r>
              <a:rPr lang="en-US" dirty="0">
                <a:cs typeface="B Zar" panose="00000400000000000000" pitchFamily="2" charset="-78"/>
              </a:rPr>
              <a:t>، RNN، </a:t>
            </a:r>
            <a:r>
              <a:rPr lang="fa-IR" dirty="0">
                <a:cs typeface="B Zar" panose="00000400000000000000" pitchFamily="2" charset="-78"/>
              </a:rPr>
              <a:t>رمزگذار خودکار، و ترانسفورماتور.</a:t>
            </a:r>
          </a:p>
        </p:txBody>
      </p:sp>
    </p:spTree>
    <p:extLst>
      <p:ext uri="{BB962C8B-B14F-4D97-AF65-F5344CB8AC3E}">
        <p14:creationId xmlns:p14="http://schemas.microsoft.com/office/powerpoint/2010/main" val="24092487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BBE8B5-F279-A8DD-92AC-30DB424CB8EE}"/>
              </a:ext>
            </a:extLst>
          </p:cNvPr>
          <p:cNvPicPr>
            <a:picLocks noChangeAspect="1"/>
          </p:cNvPicPr>
          <p:nvPr/>
        </p:nvPicPr>
        <p:blipFill>
          <a:blip r:embed="rId2"/>
          <a:stretch>
            <a:fillRect/>
          </a:stretch>
        </p:blipFill>
        <p:spPr>
          <a:xfrm>
            <a:off x="999978" y="309489"/>
            <a:ext cx="10711141" cy="5950634"/>
          </a:xfrm>
          <a:prstGeom prst="rect">
            <a:avLst/>
          </a:prstGeom>
        </p:spPr>
      </p:pic>
    </p:spTree>
    <p:extLst>
      <p:ext uri="{BB962C8B-B14F-4D97-AF65-F5344CB8AC3E}">
        <p14:creationId xmlns:p14="http://schemas.microsoft.com/office/powerpoint/2010/main" val="4359239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EB1CFF-7A8D-A7D6-E8D2-A64FAFDBDDCE}"/>
              </a:ext>
            </a:extLst>
          </p:cNvPr>
          <p:cNvPicPr>
            <a:picLocks noChangeAspect="1"/>
          </p:cNvPicPr>
          <p:nvPr/>
        </p:nvPicPr>
        <p:blipFill>
          <a:blip r:embed="rId2"/>
          <a:stretch>
            <a:fillRect/>
          </a:stretch>
        </p:blipFill>
        <p:spPr>
          <a:xfrm>
            <a:off x="193012" y="1322363"/>
            <a:ext cx="11671161" cy="4262511"/>
          </a:xfrm>
          <a:prstGeom prst="rect">
            <a:avLst/>
          </a:prstGeom>
        </p:spPr>
      </p:pic>
    </p:spTree>
    <p:extLst>
      <p:ext uri="{BB962C8B-B14F-4D97-AF65-F5344CB8AC3E}">
        <p14:creationId xmlns:p14="http://schemas.microsoft.com/office/powerpoint/2010/main" val="34686249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CE2577-FA98-7F36-32B1-36F9BE64E29D}"/>
              </a:ext>
            </a:extLst>
          </p:cNvPr>
          <p:cNvPicPr>
            <a:picLocks noChangeAspect="1"/>
          </p:cNvPicPr>
          <p:nvPr/>
        </p:nvPicPr>
        <p:blipFill>
          <a:blip r:embed="rId2"/>
          <a:stretch>
            <a:fillRect/>
          </a:stretch>
        </p:blipFill>
        <p:spPr>
          <a:xfrm>
            <a:off x="703476" y="567114"/>
            <a:ext cx="11099318" cy="4975556"/>
          </a:xfrm>
          <a:prstGeom prst="rect">
            <a:avLst/>
          </a:prstGeom>
        </p:spPr>
      </p:pic>
    </p:spTree>
    <p:extLst>
      <p:ext uri="{BB962C8B-B14F-4D97-AF65-F5344CB8AC3E}">
        <p14:creationId xmlns:p14="http://schemas.microsoft.com/office/powerpoint/2010/main" val="20608798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73B533-504E-239C-2475-3CCE4A22488E}"/>
              </a:ext>
            </a:extLst>
          </p:cNvPr>
          <p:cNvPicPr>
            <a:picLocks noChangeAspect="1"/>
          </p:cNvPicPr>
          <p:nvPr/>
        </p:nvPicPr>
        <p:blipFill>
          <a:blip r:embed="rId2"/>
          <a:stretch>
            <a:fillRect/>
          </a:stretch>
        </p:blipFill>
        <p:spPr>
          <a:xfrm>
            <a:off x="1007701" y="656987"/>
            <a:ext cx="10330859" cy="5462460"/>
          </a:xfrm>
          <a:prstGeom prst="rect">
            <a:avLst/>
          </a:prstGeom>
        </p:spPr>
      </p:pic>
    </p:spTree>
    <p:extLst>
      <p:ext uri="{BB962C8B-B14F-4D97-AF65-F5344CB8AC3E}">
        <p14:creationId xmlns:p14="http://schemas.microsoft.com/office/powerpoint/2010/main" val="7257723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2C2AEA-215B-D3F4-BBD9-717B9A98CCAF}"/>
              </a:ext>
            </a:extLst>
          </p:cNvPr>
          <p:cNvPicPr>
            <a:picLocks noChangeAspect="1"/>
          </p:cNvPicPr>
          <p:nvPr/>
        </p:nvPicPr>
        <p:blipFill>
          <a:blip r:embed="rId2"/>
          <a:stretch>
            <a:fillRect/>
          </a:stretch>
        </p:blipFill>
        <p:spPr>
          <a:xfrm>
            <a:off x="731520" y="407964"/>
            <a:ext cx="11271534" cy="5764584"/>
          </a:xfrm>
          <a:prstGeom prst="rect">
            <a:avLst/>
          </a:prstGeom>
        </p:spPr>
      </p:pic>
    </p:spTree>
    <p:extLst>
      <p:ext uri="{BB962C8B-B14F-4D97-AF65-F5344CB8AC3E}">
        <p14:creationId xmlns:p14="http://schemas.microsoft.com/office/powerpoint/2010/main" val="42802744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15165A-0637-B1F3-29AB-B11FF8584033}"/>
              </a:ext>
            </a:extLst>
          </p:cNvPr>
          <p:cNvPicPr>
            <a:picLocks noChangeAspect="1"/>
          </p:cNvPicPr>
          <p:nvPr/>
        </p:nvPicPr>
        <p:blipFill>
          <a:blip r:embed="rId2"/>
          <a:stretch>
            <a:fillRect/>
          </a:stretch>
        </p:blipFill>
        <p:spPr>
          <a:xfrm>
            <a:off x="493527" y="633046"/>
            <a:ext cx="11265731" cy="4740812"/>
          </a:xfrm>
          <a:prstGeom prst="rect">
            <a:avLst/>
          </a:prstGeom>
        </p:spPr>
      </p:pic>
    </p:spTree>
    <p:extLst>
      <p:ext uri="{BB962C8B-B14F-4D97-AF65-F5344CB8AC3E}">
        <p14:creationId xmlns:p14="http://schemas.microsoft.com/office/powerpoint/2010/main" val="14657387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C3A2F1-7EAB-EB70-DAF7-1C863993AC4D}"/>
              </a:ext>
            </a:extLst>
          </p:cNvPr>
          <p:cNvPicPr>
            <a:picLocks noChangeAspect="1"/>
          </p:cNvPicPr>
          <p:nvPr/>
        </p:nvPicPr>
        <p:blipFill>
          <a:blip r:embed="rId2"/>
          <a:stretch>
            <a:fillRect/>
          </a:stretch>
        </p:blipFill>
        <p:spPr>
          <a:xfrm>
            <a:off x="882853" y="236439"/>
            <a:ext cx="9170711" cy="846773"/>
          </a:xfrm>
          <a:prstGeom prst="rect">
            <a:avLst/>
          </a:prstGeom>
        </p:spPr>
      </p:pic>
      <p:pic>
        <p:nvPicPr>
          <p:cNvPr id="5" name="Picture 4">
            <a:extLst>
              <a:ext uri="{FF2B5EF4-FFF2-40B4-BE49-F238E27FC236}">
                <a16:creationId xmlns:a16="http://schemas.microsoft.com/office/drawing/2014/main" id="{612A2CEB-7C7F-1121-B56C-511866D0C552}"/>
              </a:ext>
            </a:extLst>
          </p:cNvPr>
          <p:cNvPicPr>
            <a:picLocks noChangeAspect="1"/>
          </p:cNvPicPr>
          <p:nvPr/>
        </p:nvPicPr>
        <p:blipFill>
          <a:blip r:embed="rId3"/>
          <a:stretch>
            <a:fillRect/>
          </a:stretch>
        </p:blipFill>
        <p:spPr>
          <a:xfrm>
            <a:off x="661488" y="1815025"/>
            <a:ext cx="10669338" cy="2560028"/>
          </a:xfrm>
          <a:prstGeom prst="rect">
            <a:avLst/>
          </a:prstGeom>
        </p:spPr>
      </p:pic>
    </p:spTree>
    <p:extLst>
      <p:ext uri="{BB962C8B-B14F-4D97-AF65-F5344CB8AC3E}">
        <p14:creationId xmlns:p14="http://schemas.microsoft.com/office/powerpoint/2010/main" val="9393654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EBC013-EAAC-27B2-2261-C6A9287B4A7F}"/>
              </a:ext>
            </a:extLst>
          </p:cNvPr>
          <p:cNvPicPr>
            <a:picLocks noChangeAspect="1"/>
          </p:cNvPicPr>
          <p:nvPr/>
        </p:nvPicPr>
        <p:blipFill>
          <a:blip r:embed="rId2"/>
          <a:stretch>
            <a:fillRect/>
          </a:stretch>
        </p:blipFill>
        <p:spPr>
          <a:xfrm>
            <a:off x="1069145" y="-328252"/>
            <a:ext cx="10452295" cy="7238472"/>
          </a:xfrm>
          <a:prstGeom prst="rect">
            <a:avLst/>
          </a:prstGeom>
        </p:spPr>
      </p:pic>
    </p:spTree>
    <p:extLst>
      <p:ext uri="{BB962C8B-B14F-4D97-AF65-F5344CB8AC3E}">
        <p14:creationId xmlns:p14="http://schemas.microsoft.com/office/powerpoint/2010/main" val="32071078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1CAC61-DCEA-AA1F-C5E6-1E82DBF5DE6C}"/>
              </a:ext>
            </a:extLst>
          </p:cNvPr>
          <p:cNvPicPr>
            <a:picLocks noChangeAspect="1"/>
          </p:cNvPicPr>
          <p:nvPr/>
        </p:nvPicPr>
        <p:blipFill>
          <a:blip r:embed="rId2"/>
          <a:stretch>
            <a:fillRect/>
          </a:stretch>
        </p:blipFill>
        <p:spPr>
          <a:xfrm>
            <a:off x="311384" y="337625"/>
            <a:ext cx="11427985" cy="6260123"/>
          </a:xfrm>
          <a:prstGeom prst="rect">
            <a:avLst/>
          </a:prstGeom>
        </p:spPr>
      </p:pic>
    </p:spTree>
    <p:extLst>
      <p:ext uri="{BB962C8B-B14F-4D97-AF65-F5344CB8AC3E}">
        <p14:creationId xmlns:p14="http://schemas.microsoft.com/office/powerpoint/2010/main" val="9198655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613582-E766-72AD-18D5-D892EB0AC4B9}"/>
              </a:ext>
            </a:extLst>
          </p:cNvPr>
          <p:cNvPicPr>
            <a:picLocks noChangeAspect="1"/>
          </p:cNvPicPr>
          <p:nvPr/>
        </p:nvPicPr>
        <p:blipFill>
          <a:blip r:embed="rId2"/>
          <a:stretch>
            <a:fillRect/>
          </a:stretch>
        </p:blipFill>
        <p:spPr>
          <a:xfrm>
            <a:off x="377390" y="590844"/>
            <a:ext cx="11814610" cy="5092504"/>
          </a:xfrm>
          <a:prstGeom prst="rect">
            <a:avLst/>
          </a:prstGeom>
        </p:spPr>
      </p:pic>
    </p:spTree>
    <p:extLst>
      <p:ext uri="{BB962C8B-B14F-4D97-AF65-F5344CB8AC3E}">
        <p14:creationId xmlns:p14="http://schemas.microsoft.com/office/powerpoint/2010/main" val="1792910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4BE21-FAF1-DF1E-D615-843C382628D6}"/>
              </a:ext>
            </a:extLst>
          </p:cNvPr>
          <p:cNvSpPr>
            <a:spLocks noGrp="1"/>
          </p:cNvSpPr>
          <p:nvPr>
            <p:ph type="title"/>
          </p:nvPr>
        </p:nvSpPr>
        <p:spPr/>
        <p:txBody>
          <a:bodyPr/>
          <a:lstStyle/>
          <a:p>
            <a:pPr algn="ctr" rtl="1"/>
            <a:r>
              <a:rPr lang="fa-IR" dirty="0">
                <a:cs typeface="B Zar" panose="00000400000000000000" pitchFamily="2" charset="-78"/>
              </a:rPr>
              <a:t>چارت زمانی </a:t>
            </a:r>
            <a:endParaRPr lang="en-US" dirty="0">
              <a:cs typeface="B Zar" panose="00000400000000000000" pitchFamily="2" charset="-78"/>
            </a:endParaRPr>
          </a:p>
        </p:txBody>
      </p:sp>
      <p:pic>
        <p:nvPicPr>
          <p:cNvPr id="5" name="Content Placeholder 4">
            <a:extLst>
              <a:ext uri="{FF2B5EF4-FFF2-40B4-BE49-F238E27FC236}">
                <a16:creationId xmlns:a16="http://schemas.microsoft.com/office/drawing/2014/main" id="{0DD197DE-D742-6E76-8992-EB23E2FEE3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882" y="1336432"/>
            <a:ext cx="11653911" cy="4644842"/>
          </a:xfrm>
        </p:spPr>
      </p:pic>
    </p:spTree>
    <p:extLst>
      <p:ext uri="{BB962C8B-B14F-4D97-AF65-F5344CB8AC3E}">
        <p14:creationId xmlns:p14="http://schemas.microsoft.com/office/powerpoint/2010/main" val="12166615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FAD8CA-2216-2EA7-E75C-CD5FED6753FF}"/>
              </a:ext>
            </a:extLst>
          </p:cNvPr>
          <p:cNvPicPr>
            <a:picLocks noChangeAspect="1"/>
          </p:cNvPicPr>
          <p:nvPr/>
        </p:nvPicPr>
        <p:blipFill>
          <a:blip r:embed="rId2"/>
          <a:stretch>
            <a:fillRect/>
          </a:stretch>
        </p:blipFill>
        <p:spPr>
          <a:xfrm>
            <a:off x="95257" y="858130"/>
            <a:ext cx="11985110" cy="5148776"/>
          </a:xfrm>
          <a:prstGeom prst="rect">
            <a:avLst/>
          </a:prstGeom>
        </p:spPr>
      </p:pic>
    </p:spTree>
    <p:extLst>
      <p:ext uri="{BB962C8B-B14F-4D97-AF65-F5344CB8AC3E}">
        <p14:creationId xmlns:p14="http://schemas.microsoft.com/office/powerpoint/2010/main" val="8751353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E639ED-35C7-0B18-4AB7-8A45C674BA35}"/>
              </a:ext>
            </a:extLst>
          </p:cNvPr>
          <p:cNvPicPr>
            <a:picLocks noChangeAspect="1"/>
          </p:cNvPicPr>
          <p:nvPr/>
        </p:nvPicPr>
        <p:blipFill>
          <a:blip r:embed="rId2"/>
          <a:stretch>
            <a:fillRect/>
          </a:stretch>
        </p:blipFill>
        <p:spPr>
          <a:xfrm>
            <a:off x="590866" y="590844"/>
            <a:ext cx="11222819" cy="5570806"/>
          </a:xfrm>
          <a:prstGeom prst="rect">
            <a:avLst/>
          </a:prstGeom>
        </p:spPr>
      </p:pic>
    </p:spTree>
    <p:extLst>
      <p:ext uri="{BB962C8B-B14F-4D97-AF65-F5344CB8AC3E}">
        <p14:creationId xmlns:p14="http://schemas.microsoft.com/office/powerpoint/2010/main" val="13893489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61140B-ECFC-A63D-5334-DF9770C7E604}"/>
              </a:ext>
            </a:extLst>
          </p:cNvPr>
          <p:cNvPicPr>
            <a:picLocks noChangeAspect="1"/>
          </p:cNvPicPr>
          <p:nvPr/>
        </p:nvPicPr>
        <p:blipFill>
          <a:blip r:embed="rId2"/>
          <a:stretch>
            <a:fillRect/>
          </a:stretch>
        </p:blipFill>
        <p:spPr>
          <a:xfrm>
            <a:off x="513003" y="1159244"/>
            <a:ext cx="10628610" cy="4974269"/>
          </a:xfrm>
          <a:prstGeom prst="rect">
            <a:avLst/>
          </a:prstGeom>
        </p:spPr>
      </p:pic>
    </p:spTree>
    <p:extLst>
      <p:ext uri="{BB962C8B-B14F-4D97-AF65-F5344CB8AC3E}">
        <p14:creationId xmlns:p14="http://schemas.microsoft.com/office/powerpoint/2010/main" val="2515519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52DAD-C0D8-C3CF-754E-322D48EEE49F}"/>
              </a:ext>
            </a:extLst>
          </p:cNvPr>
          <p:cNvSpPr>
            <a:spLocks noGrp="1"/>
          </p:cNvSpPr>
          <p:nvPr>
            <p:ph type="title"/>
          </p:nvPr>
        </p:nvSpPr>
        <p:spPr>
          <a:xfrm>
            <a:off x="838200" y="-253853"/>
            <a:ext cx="10515600" cy="1325563"/>
          </a:xfrm>
        </p:spPr>
        <p:txBody>
          <a:bodyPr/>
          <a:lstStyle/>
          <a:p>
            <a:pPr algn="ctr" rtl="1"/>
            <a:r>
              <a:rPr lang="fa-IR" b="1" dirty="0">
                <a:cs typeface="B Zar" panose="00000400000000000000" pitchFamily="2" charset="-78"/>
              </a:rPr>
              <a:t>بازنمایی خوب چیست؟</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3393A4C0-AF8E-F9EB-DB09-2A380088D984}"/>
              </a:ext>
            </a:extLst>
          </p:cNvPr>
          <p:cNvSpPr>
            <a:spLocks noGrp="1"/>
          </p:cNvSpPr>
          <p:nvPr>
            <p:ph idx="1"/>
          </p:nvPr>
        </p:nvSpPr>
        <p:spPr>
          <a:xfrm>
            <a:off x="838200" y="1071710"/>
            <a:ext cx="10515600" cy="5105253"/>
          </a:xfrm>
        </p:spPr>
        <p:txBody>
          <a:bodyPr>
            <a:normAutofit/>
          </a:bodyPr>
          <a:lstStyle/>
          <a:p>
            <a:pPr algn="r" rtl="1"/>
            <a:r>
              <a:rPr lang="fa-IR" dirty="0">
                <a:cs typeface="B Zar" panose="00000400000000000000" pitchFamily="2" charset="-78"/>
              </a:rPr>
              <a:t>یک بازنمایی خوب سه ویژگی اساسی زیر را دارد</a:t>
            </a:r>
          </a:p>
          <a:p>
            <a:pPr algn="r" rtl="1"/>
            <a:r>
              <a:rPr lang="fa-IR" b="1" dirty="0">
                <a:cs typeface="B Zar" panose="00000400000000000000" pitchFamily="2" charset="-78"/>
              </a:rPr>
              <a:t>اطلاعات:</a:t>
            </a:r>
            <a:r>
              <a:rPr lang="fa-IR" dirty="0">
                <a:cs typeface="B Zar" panose="00000400000000000000" pitchFamily="2" charset="-78"/>
              </a:rPr>
              <a:t> نمایش ویژگی‌های مهم داده‌ها را در یک فرم فشرده رمزگذاری می‌کند.</a:t>
            </a:r>
          </a:p>
          <a:p>
            <a:pPr algn="r" rtl="1">
              <a:buFont typeface="Arial" panose="020B0604020202020204" pitchFamily="34" charset="0"/>
              <a:buChar char="•"/>
            </a:pPr>
            <a:r>
              <a:rPr lang="fa-IR" dirty="0">
                <a:cs typeface="B Zar" panose="00000400000000000000" pitchFamily="2" charset="-78"/>
              </a:rPr>
              <a:t>فشردگی: </a:t>
            </a:r>
          </a:p>
          <a:p>
            <a:pPr lvl="1" algn="r" rtl="1"/>
            <a:r>
              <a:rPr lang="fa-IR" b="1" dirty="0">
                <a:cs typeface="B Zar" panose="00000400000000000000" pitchFamily="2" charset="-78"/>
              </a:rPr>
              <a:t>ابعاد کم: </a:t>
            </a:r>
            <a:r>
              <a:rPr lang="fa-IR" dirty="0">
                <a:cs typeface="B Zar" panose="00000400000000000000" pitchFamily="2" charset="-78"/>
              </a:rPr>
              <a:t>نمایش‌ ادغامی از داده‌های خام، باید بسیار کوچکتر از داده های ورودی اصلی باشد. این موضوع امکان ذخیره‌سازی و بازیابی کارآمد را فراهم می‌کند و همچنین نویز از داده‌ها را حذف می‌کند و به مدل اجازه می‌دهد بر روی ویژگی‌های مرتبط تمرکز کند و سریع‌تر همگرا شود.</a:t>
            </a:r>
          </a:p>
          <a:p>
            <a:pPr lvl="1" algn="r" rtl="1"/>
            <a:r>
              <a:rPr lang="fa-IR" b="1" dirty="0">
                <a:cs typeface="B Zar" panose="00000400000000000000" pitchFamily="2" charset="-78"/>
              </a:rPr>
              <a:t>اطلاعات ضروری را حفظ می‌کند:</a:t>
            </a:r>
            <a:r>
              <a:rPr lang="fa-IR" dirty="0">
                <a:cs typeface="B Zar" panose="00000400000000000000" pitchFamily="2" charset="-78"/>
              </a:rPr>
              <a:t> با وجود ابعاد پایین‌تر، نمایش ویژگی‌های مهمی را حفظ می‌کند. این تعادل بین کاهش ابعاد و حفظ اطلاعات ضروری است.</a:t>
            </a:r>
          </a:p>
          <a:p>
            <a:pPr algn="r" rtl="1"/>
            <a:r>
              <a:rPr lang="fa-IR" dirty="0">
                <a:cs typeface="B Zar" panose="00000400000000000000" pitchFamily="2" charset="-78"/>
              </a:rPr>
              <a:t> </a:t>
            </a:r>
            <a:r>
              <a:rPr lang="fa-IR" b="1" dirty="0">
                <a:cs typeface="B Zar" panose="00000400000000000000" pitchFamily="2" charset="-78"/>
              </a:rPr>
              <a:t>تعمیم (یادگیری انتقالی): </a:t>
            </a:r>
            <a:r>
              <a:rPr lang="fa-IR" dirty="0">
                <a:cs typeface="B Zar" panose="00000400000000000000" pitchFamily="2" charset="-78"/>
              </a:rPr>
              <a:t>ذخیره دانش به دست آمده در حین حل یک مشکل و به‌کارگیری آن برای یک مشکل متفاوت اما مرتبط، را یادگیری انتقالی گویند.</a:t>
            </a:r>
          </a:p>
        </p:txBody>
      </p:sp>
    </p:spTree>
    <p:extLst>
      <p:ext uri="{BB962C8B-B14F-4D97-AF65-F5344CB8AC3E}">
        <p14:creationId xmlns:p14="http://schemas.microsoft.com/office/powerpoint/2010/main" val="1114155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06A3-2D63-D774-0FF3-631F1225996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03D935C-0A20-83B3-4B8F-CA57280FFAE3}"/>
              </a:ext>
            </a:extLst>
          </p:cNvPr>
          <p:cNvSpPr>
            <a:spLocks noGrp="1"/>
          </p:cNvSpPr>
          <p:nvPr>
            <p:ph idx="1"/>
          </p:nvPr>
        </p:nvSpPr>
        <p:spPr/>
        <p:txBody>
          <a:bodyPr/>
          <a:lstStyle/>
          <a:p>
            <a:pPr algn="r" rtl="1"/>
            <a:r>
              <a:rPr lang="fa-IR" dirty="0">
                <a:cs typeface="B Zar" panose="00000400000000000000" pitchFamily="2" charset="-78"/>
              </a:rPr>
              <a:t>این روش یادگیری اغلب به عملکرد بسیار بهتری نسبت به سایر روشها که به صورت دستی انجام می شوند، می شود. </a:t>
            </a:r>
          </a:p>
          <a:p>
            <a:pPr algn="r" rtl="1"/>
            <a:r>
              <a:rPr lang="fa-IR" dirty="0">
                <a:cs typeface="B Zar" panose="00000400000000000000" pitchFamily="2" charset="-78"/>
              </a:rPr>
              <a:t>آنها همچنین سیستم‌های هوش مصنوعی را قادر می‌سازند تا به سرعت با وظایف جدید و با حداقل مداخله انسانی سازگار شوند. </a:t>
            </a:r>
          </a:p>
          <a:p>
            <a:pPr algn="r" rtl="1"/>
            <a:r>
              <a:rPr lang="fa-IR" dirty="0">
                <a:cs typeface="B Zar" panose="00000400000000000000" pitchFamily="2" charset="-78"/>
              </a:rPr>
              <a:t>یک الگوریتم یادگیری بازنمایی می تواند مجموعه خوبی از ویژگی ها را برای یک کار ساده در چند دقیقه یا برای یک کار پیچیده در چند ساعت تا چند ماه کشف کند.</a:t>
            </a:r>
          </a:p>
          <a:p>
            <a:pPr algn="r" rtl="1"/>
            <a:r>
              <a:rPr lang="fa-IR" dirty="0">
                <a:cs typeface="B Zar" panose="00000400000000000000" pitchFamily="2" charset="-78"/>
              </a:rPr>
              <a:t> طراحی دستی ویژگی‌ها، برای یک کار پیچیده مستلزم صرف زمان و تلاش انسانی زیادی است. </a:t>
            </a:r>
            <a:endParaRPr lang="en-US" dirty="0">
              <a:cs typeface="B Zar" panose="00000400000000000000" pitchFamily="2" charset="-78"/>
            </a:endParaRPr>
          </a:p>
        </p:txBody>
      </p:sp>
    </p:spTree>
    <p:extLst>
      <p:ext uri="{BB962C8B-B14F-4D97-AF65-F5344CB8AC3E}">
        <p14:creationId xmlns:p14="http://schemas.microsoft.com/office/powerpoint/2010/main" val="256058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FFE2E-AC1D-5D80-DBAA-E520DF83AA54}"/>
              </a:ext>
            </a:extLst>
          </p:cNvPr>
          <p:cNvSpPr>
            <a:spLocks noGrp="1"/>
          </p:cNvSpPr>
          <p:nvPr>
            <p:ph type="title"/>
          </p:nvPr>
        </p:nvSpPr>
        <p:spPr/>
        <p:txBody>
          <a:bodyPr/>
          <a:lstStyle/>
          <a:p>
            <a:pPr algn="ctr"/>
            <a:r>
              <a:rPr lang="en-US" dirty="0"/>
              <a:t> autoencoder</a:t>
            </a:r>
          </a:p>
        </p:txBody>
      </p:sp>
      <p:sp>
        <p:nvSpPr>
          <p:cNvPr id="3" name="Content Placeholder 2">
            <a:extLst>
              <a:ext uri="{FF2B5EF4-FFF2-40B4-BE49-F238E27FC236}">
                <a16:creationId xmlns:a16="http://schemas.microsoft.com/office/drawing/2014/main" id="{08732C7C-4653-0931-F527-3A652C4BF57C}"/>
              </a:ext>
            </a:extLst>
          </p:cNvPr>
          <p:cNvSpPr>
            <a:spLocks noGrp="1"/>
          </p:cNvSpPr>
          <p:nvPr>
            <p:ph idx="1"/>
          </p:nvPr>
        </p:nvSpPr>
        <p:spPr/>
        <p:txBody>
          <a:bodyPr/>
          <a:lstStyle/>
          <a:p>
            <a:pPr algn="r" rtl="1"/>
            <a:r>
              <a:rPr lang="fa-IR" dirty="0">
                <a:cs typeface="B Zar" panose="00000400000000000000" pitchFamily="2" charset="-78"/>
              </a:rPr>
              <a:t>مثال اصلی الگوریتم یادگیری بازنمایی رمزگذار خودکار است. </a:t>
            </a:r>
          </a:p>
          <a:p>
            <a:pPr algn="r" rtl="1"/>
            <a:r>
              <a:rPr lang="fa-IR" dirty="0">
                <a:cs typeface="B Zar" panose="00000400000000000000" pitchFamily="2" charset="-78"/>
              </a:rPr>
              <a:t>رمزگذار خودکار ترکیبی از یک </a:t>
            </a:r>
            <a:r>
              <a:rPr lang="fa-IR" dirty="0">
                <a:highlight>
                  <a:srgbClr val="FFFF00"/>
                </a:highlight>
                <a:cs typeface="B Zar" panose="00000400000000000000" pitchFamily="2" charset="-78"/>
              </a:rPr>
              <a:t>تابع رمزگذار </a:t>
            </a:r>
            <a:r>
              <a:rPr lang="fa-IR" dirty="0">
                <a:cs typeface="B Zar" panose="00000400000000000000" pitchFamily="2" charset="-78"/>
              </a:rPr>
              <a:t>(که داده های ورودی را به یک نمایش متفاوت تبدیل می کند) و </a:t>
            </a:r>
            <a:r>
              <a:rPr lang="fa-IR" dirty="0">
                <a:highlight>
                  <a:srgbClr val="FFFF00"/>
                </a:highlight>
                <a:cs typeface="B Zar" panose="00000400000000000000" pitchFamily="2" charset="-78"/>
              </a:rPr>
              <a:t>یک تابع رمزگشا </a:t>
            </a:r>
            <a:r>
              <a:rPr lang="fa-IR" dirty="0">
                <a:cs typeface="B Zar" panose="00000400000000000000" pitchFamily="2" charset="-78"/>
              </a:rPr>
              <a:t>(که نمایش جدید را به فرمت اصلی تبدیل می کند) است.</a:t>
            </a:r>
          </a:p>
          <a:p>
            <a:pPr algn="r" rtl="1"/>
            <a:r>
              <a:rPr lang="fa-IR" dirty="0">
                <a:cs typeface="B Zar" panose="00000400000000000000" pitchFamily="2" charset="-78"/>
              </a:rPr>
              <a:t> رمزگذارهای خودکار آموزش داده شده اند:</a:t>
            </a:r>
          </a:p>
          <a:p>
            <a:pPr lvl="1" algn="r" rtl="1"/>
            <a:r>
              <a:rPr lang="fa-IR" dirty="0">
                <a:cs typeface="B Zar" panose="00000400000000000000" pitchFamily="2" charset="-78"/>
              </a:rPr>
              <a:t> تا زمانی که یک ورودی از طریق رمزگذار و سپس رمزگشا اجرا می شود، تا حد امکان اطلاعات را حفظ کنند،</a:t>
            </a:r>
          </a:p>
          <a:p>
            <a:pPr lvl="1" algn="r" rtl="1"/>
            <a:r>
              <a:rPr lang="fa-IR" dirty="0">
                <a:cs typeface="B Zar" panose="00000400000000000000" pitchFamily="2" charset="-78"/>
              </a:rPr>
              <a:t> تا نمایش جدید ویژگی های متفاوتی داشته باشد. </a:t>
            </a:r>
          </a:p>
          <a:p>
            <a:pPr algn="r" rtl="1"/>
            <a:r>
              <a:rPr lang="fa-IR" dirty="0">
                <a:cs typeface="B Zar" panose="00000400000000000000" pitchFamily="2" charset="-78"/>
              </a:rPr>
              <a:t>انواع مختلف رمزگذارهای خودکار، به دنبال دستیابی اهداف مختلف هستند.</a:t>
            </a:r>
            <a:endParaRPr lang="en-US" dirty="0">
              <a:cs typeface="B Zar" panose="00000400000000000000" pitchFamily="2" charset="-78"/>
            </a:endParaRPr>
          </a:p>
        </p:txBody>
      </p:sp>
    </p:spTree>
    <p:extLst>
      <p:ext uri="{BB962C8B-B14F-4D97-AF65-F5344CB8AC3E}">
        <p14:creationId xmlns:p14="http://schemas.microsoft.com/office/powerpoint/2010/main" val="1138671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95BDFF-00A3-9A81-D959-DE6A85E35A43}"/>
              </a:ext>
            </a:extLst>
          </p:cNvPr>
          <p:cNvSpPr>
            <a:spLocks noGrp="1"/>
          </p:cNvSpPr>
          <p:nvPr>
            <p:ph idx="1"/>
          </p:nvPr>
        </p:nvSpPr>
        <p:spPr>
          <a:xfrm>
            <a:off x="838200" y="365760"/>
            <a:ext cx="10515600" cy="6203852"/>
          </a:xfrm>
        </p:spPr>
        <p:txBody>
          <a:bodyPr>
            <a:normAutofit lnSpcReduction="10000"/>
          </a:bodyPr>
          <a:lstStyle/>
          <a:p>
            <a:pPr algn="r" rtl="1"/>
            <a:r>
              <a:rPr lang="fa-IR" dirty="0">
                <a:cs typeface="B Zar" panose="00000400000000000000" pitchFamily="2" charset="-78"/>
              </a:rPr>
              <a:t>هنگام طراحی ویژگی ها یا الگوریتم هایی برای یادگیری ویژگی ها، هدف ما معمولاً جداسازی عوامل تغییر است که داده های مشاهده شده را توضیح می دهند. </a:t>
            </a:r>
          </a:p>
          <a:p>
            <a:pPr algn="r" rtl="1"/>
            <a:r>
              <a:rPr lang="fa-IR" dirty="0">
                <a:cs typeface="B Zar" panose="00000400000000000000" pitchFamily="2" charset="-78"/>
              </a:rPr>
              <a:t>در این زمینه، ما از کلمه «</a:t>
            </a:r>
            <a:r>
              <a:rPr lang="fa-IR" b="1" dirty="0">
                <a:solidFill>
                  <a:srgbClr val="FF0000"/>
                </a:solidFill>
                <a:cs typeface="B Zar" panose="00000400000000000000" pitchFamily="2" charset="-78"/>
              </a:rPr>
              <a:t>عوامل</a:t>
            </a:r>
            <a:r>
              <a:rPr lang="fa-IR" dirty="0">
                <a:cs typeface="B Zar" panose="00000400000000000000" pitchFamily="2" charset="-78"/>
              </a:rPr>
              <a:t>» صرفاً برای اشاره به منابع جداگانه تأثیر، استفاده می کنیم. </a:t>
            </a:r>
          </a:p>
          <a:p>
            <a:pPr algn="r" rtl="1"/>
            <a:r>
              <a:rPr lang="fa-IR" dirty="0">
                <a:cs typeface="B Zar" panose="00000400000000000000" pitchFamily="2" charset="-78"/>
              </a:rPr>
              <a:t>چنین عواملی اغلب مستقیماً مشاهده نمی شوند. در عوض، آنها ممکن است به صورت اجسام مشاهده نشده یا نیروهای مشاهده نشده در دنیای فیزیکی وجود داشته باشند که بر کمیت های قابل مشاهده تأثیر می گذارند. </a:t>
            </a:r>
          </a:p>
          <a:p>
            <a:pPr algn="r" rtl="1"/>
            <a:r>
              <a:rPr lang="fa-IR" dirty="0">
                <a:cs typeface="B Zar" panose="00000400000000000000" pitchFamily="2" charset="-78"/>
              </a:rPr>
              <a:t>آنها همچنین ممکن است به‌عنوان سازه‌هایی در ذهن انسان وجود داشته باشند که توضیحات ساده‌سازی و یا دلایل استنباط‌شده داده‌های مشاهده‌شده را ارائه می‌دهند. </a:t>
            </a:r>
          </a:p>
          <a:p>
            <a:pPr algn="r" rtl="1"/>
            <a:r>
              <a:rPr lang="fa-IR" dirty="0">
                <a:cs typeface="B Zar" panose="00000400000000000000" pitchFamily="2" charset="-78"/>
              </a:rPr>
              <a:t>آنها را می توان به عنوان مفاهیم یا انتزاعی در نظر گرفت که به ما کمک می کند تا تنوع غنی در داده ها را درک کنیم. </a:t>
            </a:r>
          </a:p>
          <a:p>
            <a:pPr algn="r" rtl="1"/>
            <a:r>
              <a:rPr lang="fa-IR" dirty="0">
                <a:cs typeface="B Zar" panose="00000400000000000000" pitchFamily="2" charset="-78"/>
              </a:rPr>
              <a:t>هنگام تحلیل یک ضبط گفتار، عوامل: سن گوینده، جنسیت، لهجه و کلماتی است که صحبت می کند. </a:t>
            </a:r>
          </a:p>
          <a:p>
            <a:pPr algn="r" rtl="1"/>
            <a:r>
              <a:rPr lang="fa-IR" dirty="0">
                <a:cs typeface="B Zar" panose="00000400000000000000" pitchFamily="2" charset="-78"/>
              </a:rPr>
              <a:t>هنگام تحلیل تصویر یک ماشین، عوامل: موقعیت ماشین، رنگ آن و زاویه و روشنایی خورشید است.</a:t>
            </a:r>
            <a:endParaRPr lang="en-US" dirty="0">
              <a:cs typeface="B Zar" panose="00000400000000000000" pitchFamily="2" charset="-78"/>
            </a:endParaRPr>
          </a:p>
        </p:txBody>
      </p:sp>
    </p:spTree>
    <p:extLst>
      <p:ext uri="{BB962C8B-B14F-4D97-AF65-F5344CB8AC3E}">
        <p14:creationId xmlns:p14="http://schemas.microsoft.com/office/powerpoint/2010/main" val="1668247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8237A5-8BDA-67CF-7BF4-B9076DF39EE4}"/>
              </a:ext>
            </a:extLst>
          </p:cNvPr>
          <p:cNvSpPr>
            <a:spLocks noGrp="1"/>
          </p:cNvSpPr>
          <p:nvPr>
            <p:ph idx="1"/>
          </p:nvPr>
        </p:nvSpPr>
        <p:spPr>
          <a:xfrm>
            <a:off x="838200" y="478302"/>
            <a:ext cx="10515600" cy="5698661"/>
          </a:xfrm>
        </p:spPr>
        <p:txBody>
          <a:bodyPr>
            <a:normAutofit/>
          </a:bodyPr>
          <a:lstStyle/>
          <a:p>
            <a:pPr algn="r" rtl="1"/>
            <a:r>
              <a:rPr lang="fa-IR" dirty="0">
                <a:cs typeface="B Zar" panose="00000400000000000000" pitchFamily="2" charset="-78"/>
              </a:rPr>
              <a:t>یک مشکل اصلی در بسیاری از کاربردهای هوش مصنوعی در دنیای واقعی این است که:</a:t>
            </a:r>
          </a:p>
          <a:p>
            <a:pPr lvl="1" algn="r" rtl="1"/>
            <a:r>
              <a:rPr lang="fa-IR" dirty="0">
                <a:cs typeface="B Zar" panose="00000400000000000000" pitchFamily="2" charset="-78"/>
              </a:rPr>
              <a:t>بسیاری از عوامل تغییر بر تک تک داده‌هایی که ما قادر به مشاهده آن هستیم تأثیر می‌گذارند. </a:t>
            </a:r>
          </a:p>
          <a:p>
            <a:pPr algn="r" rtl="1"/>
            <a:r>
              <a:rPr lang="fa-IR" dirty="0">
                <a:cs typeface="B Zar" panose="00000400000000000000" pitchFamily="2" charset="-78"/>
              </a:rPr>
              <a:t>مثلاً:</a:t>
            </a:r>
          </a:p>
          <a:p>
            <a:pPr lvl="1" algn="r" rtl="1"/>
            <a:r>
              <a:rPr lang="fa-IR" dirty="0">
                <a:cs typeface="B Zar" panose="00000400000000000000" pitchFamily="2" charset="-78"/>
              </a:rPr>
              <a:t>تک تک پیکسل ها در تصویر یک ماشین قرمز ممکن است در شب بسیار نزدیک به سیاه باشند. </a:t>
            </a:r>
          </a:p>
          <a:p>
            <a:pPr lvl="1" algn="r" rtl="1"/>
            <a:r>
              <a:rPr lang="fa-IR" dirty="0">
                <a:cs typeface="B Zar" panose="00000400000000000000" pitchFamily="2" charset="-78"/>
              </a:rPr>
              <a:t>شکل خودرو به زاویه دید بستگی دارد. </a:t>
            </a:r>
          </a:p>
          <a:p>
            <a:pPr algn="r" rtl="1"/>
            <a:r>
              <a:rPr lang="fa-IR" dirty="0">
                <a:cs typeface="B Zar" panose="00000400000000000000" pitchFamily="2" charset="-78"/>
              </a:rPr>
              <a:t>اکثر برنامه‌ها از ما می‌خواهند که عوامل تنوع را از هم جدا کنیم و آن‌هایی را که برایمان مهم نیست کنار بگذاریم.</a:t>
            </a:r>
          </a:p>
          <a:p>
            <a:pPr algn="r" rtl="1"/>
            <a:r>
              <a:rPr lang="fa-IR" dirty="0">
                <a:cs typeface="B Zar" panose="00000400000000000000" pitchFamily="2" charset="-78"/>
              </a:rPr>
              <a:t>البته، استخراج چنین ویژگی های سطح بالا و انتزاعی از داده های خام، می تواند بسیار دشوار باشد. </a:t>
            </a:r>
          </a:p>
          <a:p>
            <a:pPr algn="r" rtl="1"/>
            <a:r>
              <a:rPr lang="fa-IR" dirty="0">
                <a:cs typeface="B Zar" panose="00000400000000000000" pitchFamily="2" charset="-78"/>
              </a:rPr>
              <a:t>بسیاری از این عوامل تغییر، مانند لهجه گوینده، تنها با استفاده از درک پیچیده و تقریباً در سطح انسانی داده ها قابل شناسایی هستند. </a:t>
            </a:r>
          </a:p>
          <a:p>
            <a:pPr algn="r" rtl="1"/>
            <a:r>
              <a:rPr lang="fa-IR" dirty="0">
                <a:cs typeface="B Zar" panose="00000400000000000000" pitchFamily="2" charset="-78"/>
              </a:rPr>
              <a:t>بنابراین بدست آوردن یک یادگیری بازنمایی تقریباً به اندازه حل مسئله اصلی دشوار است</a:t>
            </a:r>
            <a:endParaRPr lang="en-US" dirty="0">
              <a:cs typeface="B Zar" panose="00000400000000000000" pitchFamily="2" charset="-78"/>
            </a:endParaRPr>
          </a:p>
        </p:txBody>
      </p:sp>
    </p:spTree>
    <p:extLst>
      <p:ext uri="{BB962C8B-B14F-4D97-AF65-F5344CB8AC3E}">
        <p14:creationId xmlns:p14="http://schemas.microsoft.com/office/powerpoint/2010/main" val="3659155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98CF70-2A13-6AD1-730B-75340907F927}"/>
              </a:ext>
            </a:extLst>
          </p:cNvPr>
          <p:cNvSpPr>
            <a:spLocks noGrp="1"/>
          </p:cNvSpPr>
          <p:nvPr>
            <p:ph idx="1"/>
          </p:nvPr>
        </p:nvSpPr>
        <p:spPr>
          <a:xfrm>
            <a:off x="838200" y="362585"/>
            <a:ext cx="10515600" cy="4351338"/>
          </a:xfrm>
        </p:spPr>
        <p:txBody>
          <a:bodyPr/>
          <a:lstStyle/>
          <a:p>
            <a:pPr algn="r" rtl="1"/>
            <a:r>
              <a:rPr lang="fa-IR" dirty="0">
                <a:cs typeface="B Zar" panose="00000400000000000000" pitchFamily="2" charset="-78"/>
              </a:rPr>
              <a:t>یادگیری عمیق این مشکل اصلی را در یادگیری بازنمایی با معرفی بازنمایی هایی که در قالب بازنمایی های ساده تر بیان می شوند، حل می کند. </a:t>
            </a:r>
          </a:p>
          <a:p>
            <a:pPr algn="r" rtl="1"/>
            <a:r>
              <a:rPr lang="fa-IR" dirty="0">
                <a:cs typeface="B Zar" panose="00000400000000000000" pitchFamily="2" charset="-78"/>
              </a:rPr>
              <a:t>یادگیری عمیق کامپیوتر را قادر می سازد تا مفاهیم پیچیده را از مفاهیم ساده تر بسازد.</a:t>
            </a:r>
          </a:p>
          <a:p>
            <a:pPr algn="r" rtl="1"/>
            <a:endParaRPr lang="fa-IR" dirty="0">
              <a:cs typeface="B Zar" panose="00000400000000000000" pitchFamily="2" charset="-78"/>
            </a:endParaRPr>
          </a:p>
          <a:p>
            <a:pPr algn="r" rtl="1"/>
            <a:r>
              <a:rPr lang="fa-IR" dirty="0">
                <a:cs typeface="B Zar" panose="00000400000000000000" pitchFamily="2" charset="-78"/>
              </a:rPr>
              <a:t>شکل زیر نشان می دهد که چگونه یک سیستم یادگیری عمیق می تواند مفهوم تصویر یک شخص را با ترکیب مفاهیم ساده تر، مانند گوشه ها و خطوط، که به نوبه خود بر اساس لبه ها تعریف می شوند، نشان دهد.</a:t>
            </a:r>
            <a:endParaRPr lang="en-US" dirty="0">
              <a:cs typeface="B Zar" panose="00000400000000000000" pitchFamily="2" charset="-78"/>
            </a:endParaRPr>
          </a:p>
        </p:txBody>
      </p:sp>
    </p:spTree>
    <p:extLst>
      <p:ext uri="{BB962C8B-B14F-4D97-AF65-F5344CB8AC3E}">
        <p14:creationId xmlns:p14="http://schemas.microsoft.com/office/powerpoint/2010/main" val="1329867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10C3A3-4201-502B-4F39-A4F76F8C67A2}"/>
              </a:ext>
            </a:extLst>
          </p:cNvPr>
          <p:cNvPicPr>
            <a:picLocks noChangeAspect="1"/>
          </p:cNvPicPr>
          <p:nvPr/>
        </p:nvPicPr>
        <p:blipFill>
          <a:blip r:embed="rId2"/>
          <a:stretch>
            <a:fillRect/>
          </a:stretch>
        </p:blipFill>
        <p:spPr>
          <a:xfrm>
            <a:off x="1744394" y="435004"/>
            <a:ext cx="8032652" cy="6422996"/>
          </a:xfrm>
          <a:prstGeom prst="rect">
            <a:avLst/>
          </a:prstGeom>
        </p:spPr>
      </p:pic>
    </p:spTree>
    <p:extLst>
      <p:ext uri="{BB962C8B-B14F-4D97-AF65-F5344CB8AC3E}">
        <p14:creationId xmlns:p14="http://schemas.microsoft.com/office/powerpoint/2010/main" val="3934655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350-FFF2-CF85-AE05-C95275C5BE1E}"/>
              </a:ext>
            </a:extLst>
          </p:cNvPr>
          <p:cNvSpPr>
            <a:spLocks noGrp="1"/>
          </p:cNvSpPr>
          <p:nvPr>
            <p:ph type="title"/>
          </p:nvPr>
        </p:nvSpPr>
        <p:spPr/>
        <p:txBody>
          <a:bodyPr>
            <a:normAutofit/>
          </a:bodyPr>
          <a:lstStyle/>
          <a:p>
            <a:pPr algn="ctr"/>
            <a:r>
              <a:rPr lang="en-US" sz="3200" b="0" i="0" dirty="0">
                <a:solidFill>
                  <a:srgbClr val="000000"/>
                </a:solidFill>
                <a:effectLst/>
                <a:latin typeface="SFRM1095"/>
              </a:rPr>
              <a:t>feedforward deep</a:t>
            </a:r>
            <a:r>
              <a:rPr lang="fa-IR" sz="3200" b="0" i="0" dirty="0">
                <a:solidFill>
                  <a:srgbClr val="000000"/>
                </a:solidFill>
                <a:effectLst/>
                <a:latin typeface="SFRM1095"/>
              </a:rPr>
              <a:t> </a:t>
            </a:r>
            <a:r>
              <a:rPr lang="en-US" sz="3200" b="0" i="0" dirty="0">
                <a:solidFill>
                  <a:srgbClr val="000000"/>
                </a:solidFill>
                <a:effectLst/>
                <a:latin typeface="SFRM1095"/>
              </a:rPr>
              <a:t>network, or </a:t>
            </a:r>
            <a:r>
              <a:rPr lang="en-US" sz="3200" b="1" i="0" dirty="0">
                <a:solidFill>
                  <a:srgbClr val="000000"/>
                </a:solidFill>
                <a:effectLst/>
                <a:latin typeface="SFBX1095"/>
              </a:rPr>
              <a:t>multilayer perceptron </a:t>
            </a:r>
            <a:r>
              <a:rPr lang="en-US" sz="3200" b="0" i="0" dirty="0">
                <a:solidFill>
                  <a:srgbClr val="000000"/>
                </a:solidFill>
                <a:effectLst/>
                <a:latin typeface="SFRM1095"/>
              </a:rPr>
              <a:t>(MLP)</a:t>
            </a:r>
            <a:r>
              <a:rPr lang="en-US" sz="3200" dirty="0"/>
              <a:t> </a:t>
            </a:r>
          </a:p>
        </p:txBody>
      </p:sp>
      <p:sp>
        <p:nvSpPr>
          <p:cNvPr id="3" name="Content Placeholder 2">
            <a:extLst>
              <a:ext uri="{FF2B5EF4-FFF2-40B4-BE49-F238E27FC236}">
                <a16:creationId xmlns:a16="http://schemas.microsoft.com/office/drawing/2014/main" id="{8ACB461D-1E15-2938-1A68-189B2E250DA6}"/>
              </a:ext>
            </a:extLst>
          </p:cNvPr>
          <p:cNvSpPr>
            <a:spLocks noGrp="1"/>
          </p:cNvSpPr>
          <p:nvPr>
            <p:ph idx="1"/>
          </p:nvPr>
        </p:nvSpPr>
        <p:spPr/>
        <p:txBody>
          <a:bodyPr/>
          <a:lstStyle/>
          <a:p>
            <a:pPr algn="r" rtl="1"/>
            <a:r>
              <a:rPr lang="fa-IR" dirty="0">
                <a:cs typeface="B Zar" panose="00000400000000000000" pitchFamily="2" charset="-78"/>
              </a:rPr>
              <a:t>مثال اصلی یک مدل یادگیری عمیق،</a:t>
            </a:r>
            <a:r>
              <a:rPr lang="en-US" dirty="0">
                <a:cs typeface="B Zar" panose="00000400000000000000" pitchFamily="2" charset="-78"/>
              </a:rPr>
              <a:t>MLP </a:t>
            </a:r>
            <a:r>
              <a:rPr lang="fa-IR" dirty="0">
                <a:cs typeface="B Zar" panose="00000400000000000000" pitchFamily="2" charset="-78"/>
              </a:rPr>
              <a:t>است. </a:t>
            </a:r>
          </a:p>
          <a:p>
            <a:pPr algn="r" rtl="1"/>
            <a:r>
              <a:rPr lang="fa-IR" dirty="0">
                <a:cs typeface="B Zar" panose="00000400000000000000" pitchFamily="2" charset="-78"/>
              </a:rPr>
              <a:t>یک </a:t>
            </a:r>
            <a:r>
              <a:rPr lang="en-US" dirty="0">
                <a:cs typeface="B Zar" panose="00000400000000000000" pitchFamily="2" charset="-78"/>
              </a:rPr>
              <a:t>MLP</a:t>
            </a:r>
            <a:r>
              <a:rPr lang="fa-IR" dirty="0">
                <a:cs typeface="B Zar" panose="00000400000000000000" pitchFamily="2" charset="-78"/>
              </a:rPr>
              <a:t> چند لایه فقط یک تابع ریاضی است که مجموعه ای از مقادیر ورودی را به مقادیر خروجی نگاشت می کند. </a:t>
            </a:r>
          </a:p>
          <a:p>
            <a:pPr algn="r" rtl="1"/>
            <a:r>
              <a:rPr lang="fa-IR" dirty="0">
                <a:cs typeface="B Zar" panose="00000400000000000000" pitchFamily="2" charset="-78"/>
              </a:rPr>
              <a:t>تابع با ترکیب بسیاری از توابع ساده تر تشکیل می شود. می‌توانیم هر کاربرد یک تابع ریاضی متفاوت را به‌عنوان نمایش جدیدی از ورودی تصور کنیم.</a:t>
            </a:r>
            <a:endParaRPr lang="en-US" dirty="0">
              <a:cs typeface="B Zar" panose="00000400000000000000" pitchFamily="2" charset="-78"/>
            </a:endParaRPr>
          </a:p>
        </p:txBody>
      </p:sp>
    </p:spTree>
    <p:extLst>
      <p:ext uri="{BB962C8B-B14F-4D97-AF65-F5344CB8AC3E}">
        <p14:creationId xmlns:p14="http://schemas.microsoft.com/office/powerpoint/2010/main" val="2750104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0E0930-03F6-0109-AE06-904714F4024F}"/>
              </a:ext>
            </a:extLst>
          </p:cNvPr>
          <p:cNvSpPr>
            <a:spLocks noGrp="1"/>
          </p:cNvSpPr>
          <p:nvPr>
            <p:ph idx="1"/>
          </p:nvPr>
        </p:nvSpPr>
        <p:spPr>
          <a:xfrm>
            <a:off x="838200" y="464234"/>
            <a:ext cx="10515600" cy="5712729"/>
          </a:xfrm>
        </p:spPr>
        <p:txBody>
          <a:bodyPr>
            <a:normAutofit/>
          </a:bodyPr>
          <a:lstStyle/>
          <a:p>
            <a:pPr algn="just" rtl="1"/>
            <a:r>
              <a:rPr lang="fa-IR" dirty="0">
                <a:cs typeface="B Zar" panose="00000400000000000000" pitchFamily="2" charset="-78"/>
              </a:rPr>
              <a:t>مخترعان مدت‌ها رویای ایجاد ماشین‌هایی را داشتند که فکر می‌کردند.</a:t>
            </a:r>
            <a:endParaRPr lang="en-US" dirty="0">
              <a:cs typeface="B Zar" panose="00000400000000000000" pitchFamily="2" charset="-78"/>
            </a:endParaRPr>
          </a:p>
          <a:p>
            <a:pPr algn="just" rtl="1"/>
            <a:r>
              <a:rPr lang="fa-IR" dirty="0">
                <a:cs typeface="B Zar" panose="00000400000000000000" pitchFamily="2" charset="-78"/>
              </a:rPr>
              <a:t>هنگامی که کامپیوترهای  قابل برنامه‌ریزی برای اولین بار اختراع می‌شدند، مردم به این فکر می‌کردند که آیا چنین ماشین‌هایی ممکن است تا صد سال آینده هوشمند شوند </a:t>
            </a:r>
          </a:p>
          <a:p>
            <a:pPr algn="just" rtl="1"/>
            <a:r>
              <a:rPr lang="fa-IR" dirty="0">
                <a:cs typeface="B Zar" panose="00000400000000000000" pitchFamily="2" charset="-78"/>
              </a:rPr>
              <a:t>امروزه هوش مصنوعی</a:t>
            </a:r>
            <a:r>
              <a:rPr lang="en-US" dirty="0">
                <a:cs typeface="B Zar" panose="00000400000000000000" pitchFamily="2" charset="-78"/>
              </a:rPr>
              <a:t>AI) </a:t>
            </a:r>
            <a:r>
              <a:rPr lang="fa-IR" dirty="0">
                <a:cs typeface="B Zar" panose="00000400000000000000" pitchFamily="2" charset="-78"/>
              </a:rPr>
              <a:t>) یک زمینه پر رونق با کاربردهای عملی وتحقیقاتی فراوان است. </a:t>
            </a:r>
          </a:p>
          <a:p>
            <a:pPr algn="just" rtl="1"/>
            <a:r>
              <a:rPr lang="fa-IR" dirty="0">
                <a:cs typeface="B Zar" panose="00000400000000000000" pitchFamily="2" charset="-78"/>
              </a:rPr>
              <a:t>ما به </a:t>
            </a:r>
            <a:r>
              <a:rPr lang="en-US" dirty="0">
                <a:cs typeface="B Zar" panose="00000400000000000000" pitchFamily="2" charset="-78"/>
              </a:rPr>
              <a:t>AI</a:t>
            </a:r>
            <a:r>
              <a:rPr lang="fa-IR" dirty="0">
                <a:cs typeface="B Zar" panose="00000400000000000000" pitchFamily="2" charset="-78"/>
              </a:rPr>
              <a:t> برای خودکارسازی کار معمول، درک گفتار یا تصاویر، تشخیص در پزشکی و حمایت از تحقیقات علمی پایه نگاه می‌کنیم.</a:t>
            </a:r>
          </a:p>
          <a:p>
            <a:pPr algn="just" rtl="1"/>
            <a:r>
              <a:rPr lang="fa-IR" dirty="0">
                <a:cs typeface="B Zar" panose="00000400000000000000" pitchFamily="2" charset="-78"/>
              </a:rPr>
              <a:t>در روزهای اولیه </a:t>
            </a:r>
            <a:r>
              <a:rPr lang="en-US" dirty="0">
                <a:cs typeface="B Zar" panose="00000400000000000000" pitchFamily="2" charset="-78"/>
              </a:rPr>
              <a:t>AI</a:t>
            </a:r>
            <a:r>
              <a:rPr lang="fa-IR" dirty="0">
                <a:cs typeface="B Zar" panose="00000400000000000000" pitchFamily="2" charset="-78"/>
              </a:rPr>
              <a:t>، این رشته به سرعت مسائلی را حل می کرد که از نظر فکری برای انسان دشوار بود اما برای رایانه ها نسبتاً ساده بود - مشکلاتی که می توان با لیستی از قوانین رسمی و ریاضی توصیف کرد.</a:t>
            </a:r>
          </a:p>
          <a:p>
            <a:pPr algn="just" rtl="1"/>
            <a:r>
              <a:rPr lang="fa-IR" dirty="0">
                <a:cs typeface="B Zar" panose="00000400000000000000" pitchFamily="2" charset="-78"/>
              </a:rPr>
              <a:t>چالش واقعی برای </a:t>
            </a:r>
            <a:r>
              <a:rPr lang="en-US" dirty="0">
                <a:cs typeface="B Zar" panose="00000400000000000000" pitchFamily="2" charset="-78"/>
              </a:rPr>
              <a:t>AI </a:t>
            </a:r>
            <a:r>
              <a:rPr lang="fa-IR" dirty="0">
                <a:cs typeface="B Zar" panose="00000400000000000000" pitchFamily="2" charset="-78"/>
              </a:rPr>
              <a:t>حل کارهایی است که انجام آن برای مردم آسان است اما توصیف رسمی آنها برای مردم سخت است - مشکلاتی که ما به صورت شهودی حل می کنیم، مانند تشخیص کلمات گفتاری یا چهره در تصاویر.</a:t>
            </a:r>
            <a:endParaRPr lang="en-US" dirty="0">
              <a:cs typeface="B Zar" panose="00000400000000000000" pitchFamily="2" charset="-78"/>
            </a:endParaRPr>
          </a:p>
        </p:txBody>
      </p:sp>
    </p:spTree>
    <p:extLst>
      <p:ext uri="{BB962C8B-B14F-4D97-AF65-F5344CB8AC3E}">
        <p14:creationId xmlns:p14="http://schemas.microsoft.com/office/powerpoint/2010/main" val="1221870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72DE9F-0143-1989-38B3-8BC33D404931}"/>
              </a:ext>
            </a:extLst>
          </p:cNvPr>
          <p:cNvSpPr>
            <a:spLocks noGrp="1"/>
          </p:cNvSpPr>
          <p:nvPr>
            <p:ph idx="1"/>
          </p:nvPr>
        </p:nvSpPr>
        <p:spPr/>
        <p:txBody>
          <a:bodyPr/>
          <a:lstStyle/>
          <a:p>
            <a:pPr algn="r" rtl="1"/>
            <a:r>
              <a:rPr lang="fa-IR" dirty="0">
                <a:cs typeface="B Zar" panose="00000400000000000000" pitchFamily="2" charset="-78"/>
              </a:rPr>
              <a:t>ایده یادگیری بازنمایی درست برای داده ها، یک دیدگاه در مورد یادگیری عمیق ارائه می دهد.</a:t>
            </a:r>
          </a:p>
          <a:p>
            <a:pPr algn="r" rtl="1"/>
            <a:r>
              <a:rPr lang="fa-IR" dirty="0">
                <a:cs typeface="B Zar" panose="00000400000000000000" pitchFamily="2" charset="-78"/>
              </a:rPr>
              <a:t> دیدگاه دیگر در مورد یادگیری عمیق این است که عمق کامپیوتر را قادر می سازد تا یک برنامه کامپیوتری چند مرحله ای را یاد بگیرد. </a:t>
            </a:r>
          </a:p>
          <a:p>
            <a:pPr algn="r" rtl="1"/>
            <a:r>
              <a:rPr lang="fa-IR" dirty="0">
                <a:cs typeface="B Zar" panose="00000400000000000000" pitchFamily="2" charset="-78"/>
              </a:rPr>
              <a:t>هر لایه از نمایش را می توان به عنوان وضعیت حافظه رایانه پس از اجرای مجموعه دیگری از دستورالعمل ها به صورت موازی در نظر گرفت. </a:t>
            </a:r>
          </a:p>
          <a:p>
            <a:pPr algn="r" rtl="1"/>
            <a:r>
              <a:rPr lang="fa-IR" dirty="0">
                <a:cs typeface="B Zar" panose="00000400000000000000" pitchFamily="2" charset="-78"/>
              </a:rPr>
              <a:t>شبکه هایی با عمق بیشتر می توانند دستورات بیشتری را به ترتیب اجرا کنند. دستورالعمل های متوالی قدرت زیادی ارائه می دهند زیرا دستورالعمل های بعدی می توانند به نتایج دستورالعمل های قبلی برگردند.</a:t>
            </a:r>
            <a:endParaRPr lang="en-US" dirty="0">
              <a:cs typeface="B Zar" panose="00000400000000000000" pitchFamily="2" charset="-78"/>
            </a:endParaRPr>
          </a:p>
        </p:txBody>
      </p:sp>
    </p:spTree>
    <p:extLst>
      <p:ext uri="{BB962C8B-B14F-4D97-AF65-F5344CB8AC3E}">
        <p14:creationId xmlns:p14="http://schemas.microsoft.com/office/powerpoint/2010/main" val="2721228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6AD69-5054-2821-798D-63A87C6C9A58}"/>
              </a:ext>
            </a:extLst>
          </p:cNvPr>
          <p:cNvSpPr>
            <a:spLocks noGrp="1"/>
          </p:cNvSpPr>
          <p:nvPr>
            <p:ph type="title"/>
          </p:nvPr>
        </p:nvSpPr>
        <p:spPr/>
        <p:txBody>
          <a:bodyPr>
            <a:normAutofit/>
          </a:bodyPr>
          <a:lstStyle/>
          <a:p>
            <a:pPr algn="ctr"/>
            <a:r>
              <a:rPr lang="en-US" sz="4000" b="1" i="0" dirty="0">
                <a:solidFill>
                  <a:srgbClr val="000000"/>
                </a:solidFill>
                <a:effectLst/>
                <a:latin typeface="SFBX2488"/>
              </a:rPr>
              <a:t>Notation</a:t>
            </a:r>
            <a:r>
              <a:rPr lang="en-US" sz="4000" dirty="0"/>
              <a:t> </a:t>
            </a:r>
          </a:p>
        </p:txBody>
      </p:sp>
      <p:pic>
        <p:nvPicPr>
          <p:cNvPr id="5" name="Picture 4">
            <a:extLst>
              <a:ext uri="{FF2B5EF4-FFF2-40B4-BE49-F238E27FC236}">
                <a16:creationId xmlns:a16="http://schemas.microsoft.com/office/drawing/2014/main" id="{7CE3D441-FDFC-D100-BF0B-243F1DB4CDFE}"/>
              </a:ext>
            </a:extLst>
          </p:cNvPr>
          <p:cNvPicPr>
            <a:picLocks noChangeAspect="1"/>
          </p:cNvPicPr>
          <p:nvPr/>
        </p:nvPicPr>
        <p:blipFill>
          <a:blip r:embed="rId2"/>
          <a:stretch>
            <a:fillRect/>
          </a:stretch>
        </p:blipFill>
        <p:spPr>
          <a:xfrm>
            <a:off x="661182" y="1237957"/>
            <a:ext cx="10986867" cy="5254918"/>
          </a:xfrm>
          <a:prstGeom prst="rect">
            <a:avLst/>
          </a:prstGeom>
        </p:spPr>
      </p:pic>
    </p:spTree>
    <p:extLst>
      <p:ext uri="{BB962C8B-B14F-4D97-AF65-F5344CB8AC3E}">
        <p14:creationId xmlns:p14="http://schemas.microsoft.com/office/powerpoint/2010/main" val="1380625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6AD69-5054-2821-798D-63A87C6C9A58}"/>
              </a:ext>
            </a:extLst>
          </p:cNvPr>
          <p:cNvSpPr>
            <a:spLocks noGrp="1"/>
          </p:cNvSpPr>
          <p:nvPr>
            <p:ph type="title"/>
          </p:nvPr>
        </p:nvSpPr>
        <p:spPr/>
        <p:txBody>
          <a:bodyPr>
            <a:normAutofit/>
          </a:bodyPr>
          <a:lstStyle/>
          <a:p>
            <a:pPr algn="ctr"/>
            <a:r>
              <a:rPr lang="en-US" sz="4000" b="1" i="0" dirty="0">
                <a:solidFill>
                  <a:srgbClr val="000000"/>
                </a:solidFill>
                <a:effectLst/>
                <a:latin typeface="SFBX2488"/>
              </a:rPr>
              <a:t>Notation</a:t>
            </a:r>
            <a:r>
              <a:rPr lang="en-US" sz="4000" dirty="0"/>
              <a:t> </a:t>
            </a:r>
          </a:p>
        </p:txBody>
      </p:sp>
      <p:pic>
        <p:nvPicPr>
          <p:cNvPr id="5" name="Picture 4">
            <a:extLst>
              <a:ext uri="{FF2B5EF4-FFF2-40B4-BE49-F238E27FC236}">
                <a16:creationId xmlns:a16="http://schemas.microsoft.com/office/drawing/2014/main" id="{4794B4F4-9239-2ACA-855A-60ABDDBD18BC}"/>
              </a:ext>
            </a:extLst>
          </p:cNvPr>
          <p:cNvPicPr>
            <a:picLocks noChangeAspect="1"/>
          </p:cNvPicPr>
          <p:nvPr/>
        </p:nvPicPr>
        <p:blipFill>
          <a:blip r:embed="rId2"/>
          <a:stretch>
            <a:fillRect/>
          </a:stretch>
        </p:blipFill>
        <p:spPr>
          <a:xfrm>
            <a:off x="2236763" y="1280160"/>
            <a:ext cx="8032652" cy="5317588"/>
          </a:xfrm>
          <a:prstGeom prst="rect">
            <a:avLst/>
          </a:prstGeom>
        </p:spPr>
      </p:pic>
    </p:spTree>
    <p:extLst>
      <p:ext uri="{BB962C8B-B14F-4D97-AF65-F5344CB8AC3E}">
        <p14:creationId xmlns:p14="http://schemas.microsoft.com/office/powerpoint/2010/main" val="2037422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6AD69-5054-2821-798D-63A87C6C9A58}"/>
              </a:ext>
            </a:extLst>
          </p:cNvPr>
          <p:cNvSpPr>
            <a:spLocks noGrp="1"/>
          </p:cNvSpPr>
          <p:nvPr>
            <p:ph type="title"/>
          </p:nvPr>
        </p:nvSpPr>
        <p:spPr/>
        <p:txBody>
          <a:bodyPr>
            <a:normAutofit/>
          </a:bodyPr>
          <a:lstStyle/>
          <a:p>
            <a:pPr algn="ctr"/>
            <a:r>
              <a:rPr lang="en-US" sz="4000" b="1" i="0" dirty="0">
                <a:solidFill>
                  <a:srgbClr val="000000"/>
                </a:solidFill>
                <a:effectLst/>
                <a:latin typeface="SFBX2488"/>
              </a:rPr>
              <a:t>Notation</a:t>
            </a:r>
            <a:r>
              <a:rPr lang="en-US" sz="4000" dirty="0"/>
              <a:t> </a:t>
            </a:r>
          </a:p>
        </p:txBody>
      </p:sp>
      <p:pic>
        <p:nvPicPr>
          <p:cNvPr id="5" name="Picture 4">
            <a:extLst>
              <a:ext uri="{FF2B5EF4-FFF2-40B4-BE49-F238E27FC236}">
                <a16:creationId xmlns:a16="http://schemas.microsoft.com/office/drawing/2014/main" id="{92D525AB-3792-4D68-1F86-E8343D5983F7}"/>
              </a:ext>
            </a:extLst>
          </p:cNvPr>
          <p:cNvPicPr>
            <a:picLocks noChangeAspect="1"/>
          </p:cNvPicPr>
          <p:nvPr/>
        </p:nvPicPr>
        <p:blipFill>
          <a:blip r:embed="rId2"/>
          <a:stretch>
            <a:fillRect/>
          </a:stretch>
        </p:blipFill>
        <p:spPr>
          <a:xfrm>
            <a:off x="1742049" y="1302067"/>
            <a:ext cx="8707901" cy="4734311"/>
          </a:xfrm>
          <a:prstGeom prst="rect">
            <a:avLst/>
          </a:prstGeom>
        </p:spPr>
      </p:pic>
    </p:spTree>
    <p:extLst>
      <p:ext uri="{BB962C8B-B14F-4D97-AF65-F5344CB8AC3E}">
        <p14:creationId xmlns:p14="http://schemas.microsoft.com/office/powerpoint/2010/main" val="311857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6AD69-5054-2821-798D-63A87C6C9A58}"/>
              </a:ext>
            </a:extLst>
          </p:cNvPr>
          <p:cNvSpPr>
            <a:spLocks noGrp="1"/>
          </p:cNvSpPr>
          <p:nvPr>
            <p:ph type="title"/>
          </p:nvPr>
        </p:nvSpPr>
        <p:spPr/>
        <p:txBody>
          <a:bodyPr>
            <a:normAutofit/>
          </a:bodyPr>
          <a:lstStyle/>
          <a:p>
            <a:pPr algn="ctr"/>
            <a:r>
              <a:rPr lang="en-US" sz="4000" b="1" i="0" dirty="0">
                <a:solidFill>
                  <a:srgbClr val="000000"/>
                </a:solidFill>
                <a:effectLst/>
                <a:latin typeface="SFBX2488"/>
              </a:rPr>
              <a:t>Notation</a:t>
            </a:r>
            <a:r>
              <a:rPr lang="en-US" sz="4000" dirty="0"/>
              <a:t> </a:t>
            </a:r>
          </a:p>
        </p:txBody>
      </p:sp>
      <p:pic>
        <p:nvPicPr>
          <p:cNvPr id="4" name="Picture 3">
            <a:extLst>
              <a:ext uri="{FF2B5EF4-FFF2-40B4-BE49-F238E27FC236}">
                <a16:creationId xmlns:a16="http://schemas.microsoft.com/office/drawing/2014/main" id="{BD7C4944-40BC-A365-3652-234F35939263}"/>
              </a:ext>
            </a:extLst>
          </p:cNvPr>
          <p:cNvPicPr>
            <a:picLocks noChangeAspect="1"/>
          </p:cNvPicPr>
          <p:nvPr/>
        </p:nvPicPr>
        <p:blipFill>
          <a:blip r:embed="rId2"/>
          <a:stretch>
            <a:fillRect/>
          </a:stretch>
        </p:blipFill>
        <p:spPr>
          <a:xfrm>
            <a:off x="2303904" y="1809090"/>
            <a:ext cx="6901349" cy="2397150"/>
          </a:xfrm>
          <a:prstGeom prst="rect">
            <a:avLst/>
          </a:prstGeom>
        </p:spPr>
      </p:pic>
    </p:spTree>
    <p:extLst>
      <p:ext uri="{BB962C8B-B14F-4D97-AF65-F5344CB8AC3E}">
        <p14:creationId xmlns:p14="http://schemas.microsoft.com/office/powerpoint/2010/main" val="3564198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6AD69-5054-2821-798D-63A87C6C9A58}"/>
              </a:ext>
            </a:extLst>
          </p:cNvPr>
          <p:cNvSpPr>
            <a:spLocks noGrp="1"/>
          </p:cNvSpPr>
          <p:nvPr>
            <p:ph type="title"/>
          </p:nvPr>
        </p:nvSpPr>
        <p:spPr/>
        <p:txBody>
          <a:bodyPr>
            <a:normAutofit/>
          </a:bodyPr>
          <a:lstStyle/>
          <a:p>
            <a:pPr algn="ctr"/>
            <a:r>
              <a:rPr lang="en-US" sz="4000" b="1" i="0" dirty="0">
                <a:solidFill>
                  <a:srgbClr val="000000"/>
                </a:solidFill>
                <a:effectLst/>
                <a:latin typeface="SFBX2488"/>
              </a:rPr>
              <a:t>Notation</a:t>
            </a:r>
            <a:r>
              <a:rPr lang="en-US" sz="4000" dirty="0"/>
              <a:t> </a:t>
            </a:r>
          </a:p>
        </p:txBody>
      </p:sp>
      <p:pic>
        <p:nvPicPr>
          <p:cNvPr id="4" name="Picture 3">
            <a:extLst>
              <a:ext uri="{FF2B5EF4-FFF2-40B4-BE49-F238E27FC236}">
                <a16:creationId xmlns:a16="http://schemas.microsoft.com/office/drawing/2014/main" id="{D5C7C86F-AE23-3C0C-30E9-3116AAB72B80}"/>
              </a:ext>
            </a:extLst>
          </p:cNvPr>
          <p:cNvPicPr>
            <a:picLocks noChangeAspect="1"/>
          </p:cNvPicPr>
          <p:nvPr/>
        </p:nvPicPr>
        <p:blipFill>
          <a:blip r:embed="rId2"/>
          <a:stretch>
            <a:fillRect/>
          </a:stretch>
        </p:blipFill>
        <p:spPr>
          <a:xfrm>
            <a:off x="1119554" y="1317662"/>
            <a:ext cx="9601200" cy="5175213"/>
          </a:xfrm>
          <a:prstGeom prst="rect">
            <a:avLst/>
          </a:prstGeom>
        </p:spPr>
      </p:pic>
    </p:spTree>
    <p:extLst>
      <p:ext uri="{BB962C8B-B14F-4D97-AF65-F5344CB8AC3E}">
        <p14:creationId xmlns:p14="http://schemas.microsoft.com/office/powerpoint/2010/main" val="1201391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6AD69-5054-2821-798D-63A87C6C9A58}"/>
              </a:ext>
            </a:extLst>
          </p:cNvPr>
          <p:cNvSpPr>
            <a:spLocks noGrp="1"/>
          </p:cNvSpPr>
          <p:nvPr>
            <p:ph type="title"/>
          </p:nvPr>
        </p:nvSpPr>
        <p:spPr/>
        <p:txBody>
          <a:bodyPr>
            <a:normAutofit/>
          </a:bodyPr>
          <a:lstStyle/>
          <a:p>
            <a:pPr algn="ctr"/>
            <a:r>
              <a:rPr lang="en-US" sz="4000" b="1" i="0" dirty="0">
                <a:solidFill>
                  <a:srgbClr val="000000"/>
                </a:solidFill>
                <a:effectLst/>
                <a:latin typeface="SFBX2488"/>
              </a:rPr>
              <a:t>Notation</a:t>
            </a:r>
            <a:r>
              <a:rPr lang="en-US" sz="4000" dirty="0"/>
              <a:t> </a:t>
            </a:r>
          </a:p>
        </p:txBody>
      </p:sp>
      <p:pic>
        <p:nvPicPr>
          <p:cNvPr id="4" name="Picture 3">
            <a:extLst>
              <a:ext uri="{FF2B5EF4-FFF2-40B4-BE49-F238E27FC236}">
                <a16:creationId xmlns:a16="http://schemas.microsoft.com/office/drawing/2014/main" id="{825E2E99-2ABC-8581-9ED7-EE76EE81B00E}"/>
              </a:ext>
            </a:extLst>
          </p:cNvPr>
          <p:cNvPicPr>
            <a:picLocks noChangeAspect="1"/>
          </p:cNvPicPr>
          <p:nvPr/>
        </p:nvPicPr>
        <p:blipFill>
          <a:blip r:embed="rId2"/>
          <a:stretch>
            <a:fillRect/>
          </a:stretch>
        </p:blipFill>
        <p:spPr>
          <a:xfrm>
            <a:off x="1913208" y="1397501"/>
            <a:ext cx="8328072" cy="5359571"/>
          </a:xfrm>
          <a:prstGeom prst="rect">
            <a:avLst/>
          </a:prstGeom>
        </p:spPr>
      </p:pic>
    </p:spTree>
    <p:extLst>
      <p:ext uri="{BB962C8B-B14F-4D97-AF65-F5344CB8AC3E}">
        <p14:creationId xmlns:p14="http://schemas.microsoft.com/office/powerpoint/2010/main" val="3562772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6AD69-5054-2821-798D-63A87C6C9A58}"/>
              </a:ext>
            </a:extLst>
          </p:cNvPr>
          <p:cNvSpPr>
            <a:spLocks noGrp="1"/>
          </p:cNvSpPr>
          <p:nvPr>
            <p:ph type="title"/>
          </p:nvPr>
        </p:nvSpPr>
        <p:spPr>
          <a:xfrm>
            <a:off x="838199" y="0"/>
            <a:ext cx="10515600" cy="604911"/>
          </a:xfrm>
        </p:spPr>
        <p:txBody>
          <a:bodyPr>
            <a:normAutofit fontScale="90000"/>
          </a:bodyPr>
          <a:lstStyle/>
          <a:p>
            <a:pPr algn="ctr"/>
            <a:r>
              <a:rPr lang="en-US" sz="4000" b="1" i="0" dirty="0">
                <a:solidFill>
                  <a:srgbClr val="000000"/>
                </a:solidFill>
                <a:effectLst/>
                <a:latin typeface="SFBX2488"/>
              </a:rPr>
              <a:t>Notation</a:t>
            </a:r>
            <a:r>
              <a:rPr lang="en-US" sz="4000" dirty="0"/>
              <a:t> </a:t>
            </a:r>
          </a:p>
        </p:txBody>
      </p:sp>
      <p:pic>
        <p:nvPicPr>
          <p:cNvPr id="4" name="Picture 3">
            <a:extLst>
              <a:ext uri="{FF2B5EF4-FFF2-40B4-BE49-F238E27FC236}">
                <a16:creationId xmlns:a16="http://schemas.microsoft.com/office/drawing/2014/main" id="{305902E1-932C-A16A-4AB4-BF0065DF4F14}"/>
              </a:ext>
            </a:extLst>
          </p:cNvPr>
          <p:cNvPicPr>
            <a:picLocks noChangeAspect="1"/>
          </p:cNvPicPr>
          <p:nvPr/>
        </p:nvPicPr>
        <p:blipFill>
          <a:blip r:embed="rId2"/>
          <a:stretch>
            <a:fillRect/>
          </a:stretch>
        </p:blipFill>
        <p:spPr>
          <a:xfrm>
            <a:off x="984738" y="521093"/>
            <a:ext cx="10621108" cy="6389357"/>
          </a:xfrm>
          <a:prstGeom prst="rect">
            <a:avLst/>
          </a:prstGeom>
        </p:spPr>
      </p:pic>
    </p:spTree>
    <p:extLst>
      <p:ext uri="{BB962C8B-B14F-4D97-AF65-F5344CB8AC3E}">
        <p14:creationId xmlns:p14="http://schemas.microsoft.com/office/powerpoint/2010/main" val="3616588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6AD69-5054-2821-798D-63A87C6C9A58}"/>
              </a:ext>
            </a:extLst>
          </p:cNvPr>
          <p:cNvSpPr>
            <a:spLocks noGrp="1"/>
          </p:cNvSpPr>
          <p:nvPr>
            <p:ph type="title"/>
          </p:nvPr>
        </p:nvSpPr>
        <p:spPr/>
        <p:txBody>
          <a:bodyPr>
            <a:normAutofit/>
          </a:bodyPr>
          <a:lstStyle/>
          <a:p>
            <a:pPr algn="ctr"/>
            <a:r>
              <a:rPr lang="en-US" sz="4000" b="1" i="0" dirty="0">
                <a:solidFill>
                  <a:srgbClr val="000000"/>
                </a:solidFill>
                <a:effectLst/>
                <a:latin typeface="SFBX2488"/>
              </a:rPr>
              <a:t>Notation</a:t>
            </a:r>
            <a:r>
              <a:rPr lang="en-US" sz="4000" dirty="0"/>
              <a:t> </a:t>
            </a:r>
          </a:p>
        </p:txBody>
      </p:sp>
      <p:pic>
        <p:nvPicPr>
          <p:cNvPr id="4" name="Picture 3">
            <a:extLst>
              <a:ext uri="{FF2B5EF4-FFF2-40B4-BE49-F238E27FC236}">
                <a16:creationId xmlns:a16="http://schemas.microsoft.com/office/drawing/2014/main" id="{F32E8F53-2289-6F43-3709-FBF60AD59EF4}"/>
              </a:ext>
            </a:extLst>
          </p:cNvPr>
          <p:cNvPicPr>
            <a:picLocks noChangeAspect="1"/>
          </p:cNvPicPr>
          <p:nvPr/>
        </p:nvPicPr>
        <p:blipFill>
          <a:blip r:embed="rId2"/>
          <a:stretch>
            <a:fillRect/>
          </a:stretch>
        </p:blipFill>
        <p:spPr>
          <a:xfrm>
            <a:off x="1077350" y="1377388"/>
            <a:ext cx="9276471" cy="5155578"/>
          </a:xfrm>
          <a:prstGeom prst="rect">
            <a:avLst/>
          </a:prstGeom>
        </p:spPr>
      </p:pic>
    </p:spTree>
    <p:extLst>
      <p:ext uri="{BB962C8B-B14F-4D97-AF65-F5344CB8AC3E}">
        <p14:creationId xmlns:p14="http://schemas.microsoft.com/office/powerpoint/2010/main" val="3479712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26929-95A7-F917-1551-6D066A5641F1}"/>
              </a:ext>
            </a:extLst>
          </p:cNvPr>
          <p:cNvSpPr>
            <a:spLocks noGrp="1"/>
          </p:cNvSpPr>
          <p:nvPr>
            <p:ph type="title"/>
          </p:nvPr>
        </p:nvSpPr>
        <p:spPr/>
        <p:txBody>
          <a:bodyPr/>
          <a:lstStyle/>
          <a:p>
            <a:pPr algn="ctr" rtl="1"/>
            <a:r>
              <a:rPr lang="fa-IR" dirty="0">
                <a:cs typeface="B Zar" panose="00000400000000000000" pitchFamily="2" charset="-78"/>
              </a:rPr>
              <a:t>پیش نیازهای ریاضی و آماری</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B4757975-6224-BD3E-2B63-11FB4EC9FB4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604821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FEEB2D-FB28-43AE-D156-1E76D0439BD0}"/>
              </a:ext>
            </a:extLst>
          </p:cNvPr>
          <p:cNvSpPr>
            <a:spLocks noGrp="1"/>
          </p:cNvSpPr>
          <p:nvPr>
            <p:ph idx="1"/>
          </p:nvPr>
        </p:nvSpPr>
        <p:spPr>
          <a:xfrm>
            <a:off x="838200" y="365760"/>
            <a:ext cx="10515600" cy="5811203"/>
          </a:xfrm>
        </p:spPr>
        <p:txBody>
          <a:bodyPr>
            <a:normAutofit/>
          </a:bodyPr>
          <a:lstStyle/>
          <a:p>
            <a:pPr algn="r" rtl="1"/>
            <a:r>
              <a:rPr lang="fa-IR" dirty="0">
                <a:cs typeface="B Zar" panose="00000400000000000000" pitchFamily="2" charset="-78"/>
              </a:rPr>
              <a:t>این دوره در مورد راه حلی برای این مشکلات شهودی تر است. </a:t>
            </a:r>
          </a:p>
          <a:p>
            <a:pPr algn="r" rtl="1"/>
            <a:r>
              <a:rPr lang="fa-IR" dirty="0">
                <a:cs typeface="B Zar" panose="00000400000000000000" pitchFamily="2" charset="-78"/>
              </a:rPr>
              <a:t>این راه حل به کامپوترها اجازه می دهد تا از تجربه بیاموزند و محیط را بر اساس سلسله مراتبی از مفاهیم درک کنند و هر مفهومی از طریق ارتباط آن با مفاهیم ساده تر تعریف شود. </a:t>
            </a:r>
          </a:p>
          <a:p>
            <a:pPr algn="r" rtl="1"/>
            <a:r>
              <a:rPr lang="fa-IR" dirty="0">
                <a:cs typeface="B Zar" panose="00000400000000000000" pitchFamily="2" charset="-78"/>
              </a:rPr>
              <a:t>با جمع آوری دانش از تجربه، این رویکرد دیگر نیازی به اپراتورهای انسانی برای مشخص کردن رسمی تمام دانش مورد نیاز، ندارد.</a:t>
            </a:r>
          </a:p>
          <a:p>
            <a:pPr algn="r" rtl="1"/>
            <a:r>
              <a:rPr lang="fa-IR" dirty="0">
                <a:cs typeface="B Zar" panose="00000400000000000000" pitchFamily="2" charset="-78"/>
              </a:rPr>
              <a:t> سلسله مراتب مفاهیم، کامپیوتر را قادر می سازد تا مفاهیم پیچیده را با ساختن آنها از مفاهیم ساده تر یاد بگیرد. </a:t>
            </a:r>
          </a:p>
          <a:p>
            <a:pPr algn="r" rtl="1"/>
            <a:r>
              <a:rPr lang="fa-IR" dirty="0">
                <a:cs typeface="B Zar" panose="00000400000000000000" pitchFamily="2" charset="-78"/>
              </a:rPr>
              <a:t>اگر نموداری رسم کنیم که نشان دهد این مفاهیم چگونه روی هم سوار شده اند، آن نمودار تداعی نوعی یادگیری عمیق است که دارای مراحل مختلف یادگیری را به تصویر می کشد.</a:t>
            </a:r>
          </a:p>
          <a:p>
            <a:pPr algn="r" rtl="1"/>
            <a:r>
              <a:rPr lang="fa-IR" dirty="0">
                <a:cs typeface="B Zar" panose="00000400000000000000" pitchFamily="2" charset="-78"/>
              </a:rPr>
              <a:t>به همین دلیل، ما این رویکرد را یادگیری عمیق هوش مصنوعی می نامیم.</a:t>
            </a:r>
            <a:endParaRPr lang="en-US" dirty="0">
              <a:cs typeface="B Zar" panose="00000400000000000000" pitchFamily="2" charset="-78"/>
            </a:endParaRPr>
          </a:p>
        </p:txBody>
      </p:sp>
    </p:spTree>
    <p:extLst>
      <p:ext uri="{BB962C8B-B14F-4D97-AF65-F5344CB8AC3E}">
        <p14:creationId xmlns:p14="http://schemas.microsoft.com/office/powerpoint/2010/main" val="2374385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A719C-E7B1-CA9D-A1B2-6834A96D47D9}"/>
              </a:ext>
            </a:extLst>
          </p:cNvPr>
          <p:cNvSpPr>
            <a:spLocks noGrp="1"/>
          </p:cNvSpPr>
          <p:nvPr>
            <p:ph type="title"/>
          </p:nvPr>
        </p:nvSpPr>
        <p:spPr/>
        <p:txBody>
          <a:bodyPr>
            <a:normAutofit/>
          </a:bodyPr>
          <a:lstStyle/>
          <a:p>
            <a:pPr algn="ctr"/>
            <a:r>
              <a:rPr lang="en-US" sz="3600" b="1" i="0" dirty="0">
                <a:solidFill>
                  <a:srgbClr val="000000"/>
                </a:solidFill>
                <a:effectLst/>
                <a:latin typeface="SFBX2488"/>
              </a:rPr>
              <a:t>Linear Algebra</a:t>
            </a:r>
            <a:r>
              <a:rPr lang="en-US" sz="3600" dirty="0"/>
              <a:t> </a:t>
            </a:r>
          </a:p>
        </p:txBody>
      </p:sp>
      <p:sp>
        <p:nvSpPr>
          <p:cNvPr id="3" name="Content Placeholder 2">
            <a:extLst>
              <a:ext uri="{FF2B5EF4-FFF2-40B4-BE49-F238E27FC236}">
                <a16:creationId xmlns:a16="http://schemas.microsoft.com/office/drawing/2014/main" id="{5133AF0C-C879-3906-10C0-60B9DCB2C3FF}"/>
              </a:ext>
            </a:extLst>
          </p:cNvPr>
          <p:cNvSpPr>
            <a:spLocks noGrp="1"/>
          </p:cNvSpPr>
          <p:nvPr>
            <p:ph idx="1"/>
          </p:nvPr>
        </p:nvSpPr>
        <p:spPr>
          <a:xfrm>
            <a:off x="838200" y="1825625"/>
            <a:ext cx="10515600" cy="1170793"/>
          </a:xfrm>
        </p:spPr>
        <p:txBody>
          <a:bodyPr>
            <a:normAutofit/>
          </a:bodyPr>
          <a:lstStyle/>
          <a:p>
            <a:pPr algn="ctr"/>
            <a:r>
              <a:rPr lang="en-US" sz="2400" b="1" i="0" dirty="0">
                <a:solidFill>
                  <a:srgbClr val="000000"/>
                </a:solidFill>
                <a:effectLst/>
                <a:latin typeface="SFBX1095"/>
              </a:rPr>
              <a:t>Scalars</a:t>
            </a:r>
            <a:r>
              <a:rPr lang="en-US" sz="2400" dirty="0"/>
              <a:t> </a:t>
            </a:r>
            <a:endParaRPr lang="fa-IR" sz="2400" dirty="0"/>
          </a:p>
          <a:p>
            <a:pPr algn="ctr"/>
            <a:r>
              <a:rPr lang="en-US" sz="2400" b="1" i="0" dirty="0">
                <a:solidFill>
                  <a:srgbClr val="000000"/>
                </a:solidFill>
                <a:effectLst/>
                <a:latin typeface="SFBX1095"/>
              </a:rPr>
              <a:t>Vectors</a:t>
            </a:r>
            <a:r>
              <a:rPr lang="en-US" sz="2400" dirty="0"/>
              <a:t> </a:t>
            </a:r>
          </a:p>
        </p:txBody>
      </p:sp>
      <p:pic>
        <p:nvPicPr>
          <p:cNvPr id="5" name="Picture 4">
            <a:extLst>
              <a:ext uri="{FF2B5EF4-FFF2-40B4-BE49-F238E27FC236}">
                <a16:creationId xmlns:a16="http://schemas.microsoft.com/office/drawing/2014/main" id="{56007342-E9A9-F457-E640-E2EA5CA3CD98}"/>
              </a:ext>
            </a:extLst>
          </p:cNvPr>
          <p:cNvPicPr>
            <a:picLocks noChangeAspect="1"/>
          </p:cNvPicPr>
          <p:nvPr/>
        </p:nvPicPr>
        <p:blipFill>
          <a:blip r:embed="rId2"/>
          <a:stretch>
            <a:fillRect/>
          </a:stretch>
        </p:blipFill>
        <p:spPr>
          <a:xfrm>
            <a:off x="970670" y="2996418"/>
            <a:ext cx="10856463" cy="3066757"/>
          </a:xfrm>
          <a:prstGeom prst="rect">
            <a:avLst/>
          </a:prstGeom>
        </p:spPr>
      </p:pic>
    </p:spTree>
    <p:extLst>
      <p:ext uri="{BB962C8B-B14F-4D97-AF65-F5344CB8AC3E}">
        <p14:creationId xmlns:p14="http://schemas.microsoft.com/office/powerpoint/2010/main" val="3796807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18B84-3A50-DF83-8735-34336F796A29}"/>
              </a:ext>
            </a:extLst>
          </p:cNvPr>
          <p:cNvSpPr>
            <a:spLocks noGrp="1"/>
          </p:cNvSpPr>
          <p:nvPr>
            <p:ph type="title"/>
          </p:nvPr>
        </p:nvSpPr>
        <p:spPr>
          <a:xfrm>
            <a:off x="950741" y="-281989"/>
            <a:ext cx="10515600" cy="1325563"/>
          </a:xfrm>
        </p:spPr>
        <p:txBody>
          <a:bodyPr>
            <a:normAutofit/>
          </a:bodyPr>
          <a:lstStyle/>
          <a:p>
            <a:pPr algn="ctr"/>
            <a:r>
              <a:rPr lang="en-US" sz="2800" b="1" i="0" dirty="0">
                <a:solidFill>
                  <a:srgbClr val="000000"/>
                </a:solidFill>
                <a:effectLst/>
                <a:latin typeface="SFBX1095"/>
              </a:rPr>
              <a:t>Matrices</a:t>
            </a:r>
            <a:r>
              <a:rPr lang="en-US" sz="2800" dirty="0"/>
              <a:t> </a:t>
            </a:r>
          </a:p>
        </p:txBody>
      </p:sp>
      <p:pic>
        <p:nvPicPr>
          <p:cNvPr id="7" name="Picture 6">
            <a:extLst>
              <a:ext uri="{FF2B5EF4-FFF2-40B4-BE49-F238E27FC236}">
                <a16:creationId xmlns:a16="http://schemas.microsoft.com/office/drawing/2014/main" id="{508EBDB5-D65A-81B1-3C79-DF6729E20E04}"/>
              </a:ext>
            </a:extLst>
          </p:cNvPr>
          <p:cNvPicPr>
            <a:picLocks noChangeAspect="1"/>
          </p:cNvPicPr>
          <p:nvPr/>
        </p:nvPicPr>
        <p:blipFill>
          <a:blip r:embed="rId2"/>
          <a:stretch>
            <a:fillRect/>
          </a:stretch>
        </p:blipFill>
        <p:spPr>
          <a:xfrm>
            <a:off x="725659" y="563128"/>
            <a:ext cx="10515599" cy="6282873"/>
          </a:xfrm>
          <a:prstGeom prst="rect">
            <a:avLst/>
          </a:prstGeom>
        </p:spPr>
      </p:pic>
    </p:spTree>
    <p:extLst>
      <p:ext uri="{BB962C8B-B14F-4D97-AF65-F5344CB8AC3E}">
        <p14:creationId xmlns:p14="http://schemas.microsoft.com/office/powerpoint/2010/main" val="2230017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FED57-874E-CCA4-DCB8-C23FD1E3D8A2}"/>
              </a:ext>
            </a:extLst>
          </p:cNvPr>
          <p:cNvPicPr>
            <a:picLocks noChangeAspect="1"/>
          </p:cNvPicPr>
          <p:nvPr/>
        </p:nvPicPr>
        <p:blipFill>
          <a:blip r:embed="rId2"/>
          <a:stretch>
            <a:fillRect/>
          </a:stretch>
        </p:blipFill>
        <p:spPr>
          <a:xfrm>
            <a:off x="0" y="1084750"/>
            <a:ext cx="11881124" cy="2572849"/>
          </a:xfrm>
          <a:prstGeom prst="rect">
            <a:avLst/>
          </a:prstGeom>
        </p:spPr>
      </p:pic>
    </p:spTree>
    <p:extLst>
      <p:ext uri="{BB962C8B-B14F-4D97-AF65-F5344CB8AC3E}">
        <p14:creationId xmlns:p14="http://schemas.microsoft.com/office/powerpoint/2010/main" val="3657536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235F07-6BAC-66D4-D707-885361AFB48F}"/>
              </a:ext>
            </a:extLst>
          </p:cNvPr>
          <p:cNvPicPr>
            <a:picLocks noChangeAspect="1"/>
          </p:cNvPicPr>
          <p:nvPr/>
        </p:nvPicPr>
        <p:blipFill>
          <a:blip r:embed="rId2"/>
          <a:stretch>
            <a:fillRect/>
          </a:stretch>
        </p:blipFill>
        <p:spPr>
          <a:xfrm>
            <a:off x="3573559" y="152473"/>
            <a:ext cx="5576856" cy="691589"/>
          </a:xfrm>
          <a:prstGeom prst="rect">
            <a:avLst/>
          </a:prstGeom>
        </p:spPr>
      </p:pic>
      <p:pic>
        <p:nvPicPr>
          <p:cNvPr id="7" name="Picture 6">
            <a:extLst>
              <a:ext uri="{FF2B5EF4-FFF2-40B4-BE49-F238E27FC236}">
                <a16:creationId xmlns:a16="http://schemas.microsoft.com/office/drawing/2014/main" id="{A4994932-F54F-6F64-EBF0-5399989E11FE}"/>
              </a:ext>
            </a:extLst>
          </p:cNvPr>
          <p:cNvPicPr>
            <a:picLocks noChangeAspect="1"/>
          </p:cNvPicPr>
          <p:nvPr/>
        </p:nvPicPr>
        <p:blipFill>
          <a:blip r:embed="rId3"/>
          <a:stretch>
            <a:fillRect/>
          </a:stretch>
        </p:blipFill>
        <p:spPr>
          <a:xfrm>
            <a:off x="2194560" y="910223"/>
            <a:ext cx="7146388" cy="1694571"/>
          </a:xfrm>
          <a:prstGeom prst="rect">
            <a:avLst/>
          </a:prstGeom>
        </p:spPr>
      </p:pic>
      <p:pic>
        <p:nvPicPr>
          <p:cNvPr id="9" name="Picture 8">
            <a:extLst>
              <a:ext uri="{FF2B5EF4-FFF2-40B4-BE49-F238E27FC236}">
                <a16:creationId xmlns:a16="http://schemas.microsoft.com/office/drawing/2014/main" id="{E6D855AF-BE7C-52FD-55C6-A1B1D91737F8}"/>
              </a:ext>
            </a:extLst>
          </p:cNvPr>
          <p:cNvPicPr>
            <a:picLocks noChangeAspect="1"/>
          </p:cNvPicPr>
          <p:nvPr/>
        </p:nvPicPr>
        <p:blipFill>
          <a:blip r:embed="rId4"/>
          <a:stretch>
            <a:fillRect/>
          </a:stretch>
        </p:blipFill>
        <p:spPr>
          <a:xfrm>
            <a:off x="569259" y="3051516"/>
            <a:ext cx="9827572" cy="535745"/>
          </a:xfrm>
          <a:prstGeom prst="rect">
            <a:avLst/>
          </a:prstGeom>
        </p:spPr>
      </p:pic>
    </p:spTree>
    <p:extLst>
      <p:ext uri="{BB962C8B-B14F-4D97-AF65-F5344CB8AC3E}">
        <p14:creationId xmlns:p14="http://schemas.microsoft.com/office/powerpoint/2010/main" val="12911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8F3E8B-CC54-6DA3-918B-FE7E1C28EA43}"/>
              </a:ext>
            </a:extLst>
          </p:cNvPr>
          <p:cNvPicPr>
            <a:picLocks noChangeAspect="1"/>
          </p:cNvPicPr>
          <p:nvPr/>
        </p:nvPicPr>
        <p:blipFill>
          <a:blip r:embed="rId2"/>
          <a:stretch>
            <a:fillRect/>
          </a:stretch>
        </p:blipFill>
        <p:spPr>
          <a:xfrm>
            <a:off x="4797084" y="0"/>
            <a:ext cx="1671051" cy="1152449"/>
          </a:xfrm>
          <a:prstGeom prst="rect">
            <a:avLst/>
          </a:prstGeom>
        </p:spPr>
      </p:pic>
      <p:pic>
        <p:nvPicPr>
          <p:cNvPr id="7" name="Picture 6">
            <a:extLst>
              <a:ext uri="{FF2B5EF4-FFF2-40B4-BE49-F238E27FC236}">
                <a16:creationId xmlns:a16="http://schemas.microsoft.com/office/drawing/2014/main" id="{AB1F73F8-1942-8D82-B4A4-33597CF1875D}"/>
              </a:ext>
            </a:extLst>
          </p:cNvPr>
          <p:cNvPicPr>
            <a:picLocks noChangeAspect="1"/>
          </p:cNvPicPr>
          <p:nvPr/>
        </p:nvPicPr>
        <p:blipFill>
          <a:blip r:embed="rId3"/>
          <a:stretch>
            <a:fillRect/>
          </a:stretch>
        </p:blipFill>
        <p:spPr>
          <a:xfrm>
            <a:off x="1453880" y="711883"/>
            <a:ext cx="3136509" cy="1568255"/>
          </a:xfrm>
          <a:prstGeom prst="rect">
            <a:avLst/>
          </a:prstGeom>
        </p:spPr>
      </p:pic>
      <p:pic>
        <p:nvPicPr>
          <p:cNvPr id="9" name="Picture 8">
            <a:extLst>
              <a:ext uri="{FF2B5EF4-FFF2-40B4-BE49-F238E27FC236}">
                <a16:creationId xmlns:a16="http://schemas.microsoft.com/office/drawing/2014/main" id="{6EEAC0E4-0596-B4EC-225E-7AB3E58B9834}"/>
              </a:ext>
            </a:extLst>
          </p:cNvPr>
          <p:cNvPicPr>
            <a:picLocks noChangeAspect="1"/>
          </p:cNvPicPr>
          <p:nvPr/>
        </p:nvPicPr>
        <p:blipFill>
          <a:blip r:embed="rId4"/>
          <a:stretch>
            <a:fillRect/>
          </a:stretch>
        </p:blipFill>
        <p:spPr>
          <a:xfrm>
            <a:off x="8282937" y="1152449"/>
            <a:ext cx="2455183" cy="1065116"/>
          </a:xfrm>
          <a:prstGeom prst="rect">
            <a:avLst/>
          </a:prstGeom>
        </p:spPr>
      </p:pic>
      <p:pic>
        <p:nvPicPr>
          <p:cNvPr id="11" name="Picture 10">
            <a:extLst>
              <a:ext uri="{FF2B5EF4-FFF2-40B4-BE49-F238E27FC236}">
                <a16:creationId xmlns:a16="http://schemas.microsoft.com/office/drawing/2014/main" id="{07986D13-9BF4-4C2B-5785-4ABDF4372689}"/>
              </a:ext>
            </a:extLst>
          </p:cNvPr>
          <p:cNvPicPr>
            <a:picLocks noChangeAspect="1"/>
          </p:cNvPicPr>
          <p:nvPr/>
        </p:nvPicPr>
        <p:blipFill>
          <a:blip r:embed="rId5"/>
          <a:stretch>
            <a:fillRect/>
          </a:stretch>
        </p:blipFill>
        <p:spPr>
          <a:xfrm>
            <a:off x="1715121" y="2569845"/>
            <a:ext cx="2614025" cy="859155"/>
          </a:xfrm>
          <a:prstGeom prst="rect">
            <a:avLst/>
          </a:prstGeom>
        </p:spPr>
      </p:pic>
      <p:pic>
        <p:nvPicPr>
          <p:cNvPr id="15" name="Picture 14">
            <a:extLst>
              <a:ext uri="{FF2B5EF4-FFF2-40B4-BE49-F238E27FC236}">
                <a16:creationId xmlns:a16="http://schemas.microsoft.com/office/drawing/2014/main" id="{AF87323D-97C4-856A-FF40-8832B5837772}"/>
              </a:ext>
            </a:extLst>
          </p:cNvPr>
          <p:cNvPicPr>
            <a:picLocks noChangeAspect="1"/>
          </p:cNvPicPr>
          <p:nvPr/>
        </p:nvPicPr>
        <p:blipFill>
          <a:blip r:embed="rId6"/>
          <a:stretch>
            <a:fillRect/>
          </a:stretch>
        </p:blipFill>
        <p:spPr>
          <a:xfrm>
            <a:off x="1905845" y="4001638"/>
            <a:ext cx="4846601" cy="1152449"/>
          </a:xfrm>
          <a:prstGeom prst="rect">
            <a:avLst/>
          </a:prstGeom>
        </p:spPr>
      </p:pic>
    </p:spTree>
    <p:extLst>
      <p:ext uri="{BB962C8B-B14F-4D97-AF65-F5344CB8AC3E}">
        <p14:creationId xmlns:p14="http://schemas.microsoft.com/office/powerpoint/2010/main" val="1018948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38EC857-1321-E37F-176B-97181AC098AD}"/>
              </a:ext>
            </a:extLst>
          </p:cNvPr>
          <p:cNvPicPr>
            <a:picLocks noChangeAspect="1"/>
          </p:cNvPicPr>
          <p:nvPr/>
        </p:nvPicPr>
        <p:blipFill>
          <a:blip r:embed="rId2"/>
          <a:stretch>
            <a:fillRect/>
          </a:stretch>
        </p:blipFill>
        <p:spPr>
          <a:xfrm>
            <a:off x="607842" y="445036"/>
            <a:ext cx="10266484" cy="1471529"/>
          </a:xfrm>
          <a:prstGeom prst="rect">
            <a:avLst/>
          </a:prstGeom>
        </p:spPr>
      </p:pic>
      <p:pic>
        <p:nvPicPr>
          <p:cNvPr id="9" name="Picture 8">
            <a:extLst>
              <a:ext uri="{FF2B5EF4-FFF2-40B4-BE49-F238E27FC236}">
                <a16:creationId xmlns:a16="http://schemas.microsoft.com/office/drawing/2014/main" id="{4CFD2651-2411-5962-EE60-346B10006C37}"/>
              </a:ext>
            </a:extLst>
          </p:cNvPr>
          <p:cNvPicPr>
            <a:picLocks noChangeAspect="1"/>
          </p:cNvPicPr>
          <p:nvPr/>
        </p:nvPicPr>
        <p:blipFill>
          <a:blip r:embed="rId3"/>
          <a:stretch>
            <a:fillRect/>
          </a:stretch>
        </p:blipFill>
        <p:spPr>
          <a:xfrm>
            <a:off x="607842" y="2197979"/>
            <a:ext cx="11060812" cy="1231021"/>
          </a:xfrm>
          <a:prstGeom prst="rect">
            <a:avLst/>
          </a:prstGeom>
        </p:spPr>
      </p:pic>
      <p:pic>
        <p:nvPicPr>
          <p:cNvPr id="11" name="Picture 10">
            <a:extLst>
              <a:ext uri="{FF2B5EF4-FFF2-40B4-BE49-F238E27FC236}">
                <a16:creationId xmlns:a16="http://schemas.microsoft.com/office/drawing/2014/main" id="{9A486B00-EC12-62AA-9792-1071AB0860B7}"/>
              </a:ext>
            </a:extLst>
          </p:cNvPr>
          <p:cNvPicPr>
            <a:picLocks noChangeAspect="1"/>
          </p:cNvPicPr>
          <p:nvPr/>
        </p:nvPicPr>
        <p:blipFill>
          <a:blip r:embed="rId4"/>
          <a:stretch>
            <a:fillRect/>
          </a:stretch>
        </p:blipFill>
        <p:spPr>
          <a:xfrm>
            <a:off x="422031" y="3839380"/>
            <a:ext cx="11384369" cy="2911704"/>
          </a:xfrm>
          <a:prstGeom prst="rect">
            <a:avLst/>
          </a:prstGeom>
        </p:spPr>
      </p:pic>
    </p:spTree>
    <p:extLst>
      <p:ext uri="{BB962C8B-B14F-4D97-AF65-F5344CB8AC3E}">
        <p14:creationId xmlns:p14="http://schemas.microsoft.com/office/powerpoint/2010/main" val="1622695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3EA06B-38D6-9783-DDF4-C6BCDDAE8FBF}"/>
              </a:ext>
            </a:extLst>
          </p:cNvPr>
          <p:cNvPicPr>
            <a:picLocks noChangeAspect="1"/>
          </p:cNvPicPr>
          <p:nvPr/>
        </p:nvPicPr>
        <p:blipFill>
          <a:blip r:embed="rId2"/>
          <a:stretch>
            <a:fillRect/>
          </a:stretch>
        </p:blipFill>
        <p:spPr>
          <a:xfrm>
            <a:off x="522525" y="293221"/>
            <a:ext cx="11029288" cy="3969289"/>
          </a:xfrm>
          <a:prstGeom prst="rect">
            <a:avLst/>
          </a:prstGeom>
        </p:spPr>
      </p:pic>
    </p:spTree>
    <p:extLst>
      <p:ext uri="{BB962C8B-B14F-4D97-AF65-F5344CB8AC3E}">
        <p14:creationId xmlns:p14="http://schemas.microsoft.com/office/powerpoint/2010/main" val="2287576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6F5F79-24D9-AD56-AC4E-3A92C1E2A9A4}"/>
              </a:ext>
            </a:extLst>
          </p:cNvPr>
          <p:cNvPicPr>
            <a:picLocks noChangeAspect="1"/>
          </p:cNvPicPr>
          <p:nvPr/>
        </p:nvPicPr>
        <p:blipFill>
          <a:blip r:embed="rId2"/>
          <a:stretch>
            <a:fillRect/>
          </a:stretch>
        </p:blipFill>
        <p:spPr>
          <a:xfrm>
            <a:off x="0" y="1200735"/>
            <a:ext cx="12169032" cy="2752285"/>
          </a:xfrm>
          <a:prstGeom prst="rect">
            <a:avLst/>
          </a:prstGeom>
        </p:spPr>
      </p:pic>
    </p:spTree>
    <p:extLst>
      <p:ext uri="{BB962C8B-B14F-4D97-AF65-F5344CB8AC3E}">
        <p14:creationId xmlns:p14="http://schemas.microsoft.com/office/powerpoint/2010/main" val="2455681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A9CD4D-477B-F52F-1AFA-A3F5DF0850B2}"/>
              </a:ext>
            </a:extLst>
          </p:cNvPr>
          <p:cNvPicPr>
            <a:picLocks noChangeAspect="1"/>
          </p:cNvPicPr>
          <p:nvPr/>
        </p:nvPicPr>
        <p:blipFill>
          <a:blip r:embed="rId2"/>
          <a:stretch>
            <a:fillRect/>
          </a:stretch>
        </p:blipFill>
        <p:spPr>
          <a:xfrm>
            <a:off x="3273083" y="246404"/>
            <a:ext cx="5057043" cy="653928"/>
          </a:xfrm>
          <a:prstGeom prst="rect">
            <a:avLst/>
          </a:prstGeom>
        </p:spPr>
      </p:pic>
      <p:pic>
        <p:nvPicPr>
          <p:cNvPr id="7" name="Picture 6">
            <a:extLst>
              <a:ext uri="{FF2B5EF4-FFF2-40B4-BE49-F238E27FC236}">
                <a16:creationId xmlns:a16="http://schemas.microsoft.com/office/drawing/2014/main" id="{2B5AA582-9E5E-9F11-E6E5-AA6995EC0341}"/>
              </a:ext>
            </a:extLst>
          </p:cNvPr>
          <p:cNvPicPr>
            <a:picLocks noChangeAspect="1"/>
          </p:cNvPicPr>
          <p:nvPr/>
        </p:nvPicPr>
        <p:blipFill>
          <a:blip r:embed="rId3"/>
          <a:stretch>
            <a:fillRect/>
          </a:stretch>
        </p:blipFill>
        <p:spPr>
          <a:xfrm>
            <a:off x="319383" y="1279500"/>
            <a:ext cx="11553233" cy="2912100"/>
          </a:xfrm>
          <a:prstGeom prst="rect">
            <a:avLst/>
          </a:prstGeom>
        </p:spPr>
      </p:pic>
    </p:spTree>
    <p:extLst>
      <p:ext uri="{BB962C8B-B14F-4D97-AF65-F5344CB8AC3E}">
        <p14:creationId xmlns:p14="http://schemas.microsoft.com/office/powerpoint/2010/main" val="19776072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090EA0-CA91-AD00-FBEB-205D4CD9362C}"/>
              </a:ext>
            </a:extLst>
          </p:cNvPr>
          <p:cNvPicPr>
            <a:picLocks noChangeAspect="1"/>
          </p:cNvPicPr>
          <p:nvPr/>
        </p:nvPicPr>
        <p:blipFill>
          <a:blip r:embed="rId2"/>
          <a:stretch>
            <a:fillRect/>
          </a:stretch>
        </p:blipFill>
        <p:spPr>
          <a:xfrm>
            <a:off x="223432" y="1055077"/>
            <a:ext cx="11797803" cy="4726745"/>
          </a:xfrm>
          <a:prstGeom prst="rect">
            <a:avLst/>
          </a:prstGeom>
        </p:spPr>
      </p:pic>
    </p:spTree>
    <p:extLst>
      <p:ext uri="{BB962C8B-B14F-4D97-AF65-F5344CB8AC3E}">
        <p14:creationId xmlns:p14="http://schemas.microsoft.com/office/powerpoint/2010/main" val="2674892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45C919-DD82-EB35-C035-7A34D7300417}"/>
              </a:ext>
            </a:extLst>
          </p:cNvPr>
          <p:cNvSpPr>
            <a:spLocks noGrp="1"/>
          </p:cNvSpPr>
          <p:nvPr>
            <p:ph idx="1"/>
          </p:nvPr>
        </p:nvSpPr>
        <p:spPr>
          <a:xfrm>
            <a:off x="838200" y="801859"/>
            <a:ext cx="10515600" cy="1758462"/>
          </a:xfrm>
        </p:spPr>
        <p:txBody>
          <a:bodyPr>
            <a:normAutofit lnSpcReduction="10000"/>
          </a:bodyPr>
          <a:lstStyle/>
          <a:p>
            <a:pPr algn="r" rtl="1"/>
            <a:r>
              <a:rPr lang="fa-IR" dirty="0">
                <a:cs typeface="B Zar" panose="00000400000000000000" pitchFamily="2" charset="-78"/>
              </a:rPr>
              <a:t>بسیاری از موفقیت‌های اولیه هوش مصنوعی در محیط‌های نسبتاً استریل و رسمی اتفاق افتاد و نیازی به کامپوتر نداشت که دانش زیادی در مورد جهان داشته باشد. </a:t>
            </a:r>
          </a:p>
          <a:p>
            <a:pPr algn="r" rtl="1"/>
            <a:r>
              <a:rPr lang="fa-IR" dirty="0">
                <a:cs typeface="B Zar" panose="00000400000000000000" pitchFamily="2" charset="-78"/>
              </a:rPr>
              <a:t>به عنوان مثال، سیستم شطرنج بازی </a:t>
            </a:r>
            <a:r>
              <a:rPr lang="en-US" dirty="0">
                <a:cs typeface="B Zar" panose="00000400000000000000" pitchFamily="2" charset="-78"/>
              </a:rPr>
              <a:t>Deep Blue IBM </a:t>
            </a:r>
            <a:r>
              <a:rPr lang="fa-IR" dirty="0">
                <a:cs typeface="B Zar" panose="00000400000000000000" pitchFamily="2" charset="-78"/>
              </a:rPr>
              <a:t>در سال 1997 قهرمان جهان گری کاسپاروف را شکست داد.</a:t>
            </a:r>
            <a:endParaRPr lang="en-US" dirty="0">
              <a:cs typeface="B Zar" panose="00000400000000000000" pitchFamily="2" charset="-78"/>
            </a:endParaRPr>
          </a:p>
        </p:txBody>
      </p:sp>
      <p:pic>
        <p:nvPicPr>
          <p:cNvPr id="5" name="Picture 4">
            <a:extLst>
              <a:ext uri="{FF2B5EF4-FFF2-40B4-BE49-F238E27FC236}">
                <a16:creationId xmlns:a16="http://schemas.microsoft.com/office/drawing/2014/main" id="{31A6318A-62F6-60C2-973E-0BD3B4BBE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053" y="2447778"/>
            <a:ext cx="9052176" cy="4297679"/>
          </a:xfrm>
          <a:prstGeom prst="rect">
            <a:avLst/>
          </a:prstGeom>
        </p:spPr>
      </p:pic>
    </p:spTree>
    <p:extLst>
      <p:ext uri="{BB962C8B-B14F-4D97-AF65-F5344CB8AC3E}">
        <p14:creationId xmlns:p14="http://schemas.microsoft.com/office/powerpoint/2010/main" val="2820135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7239BA-0F2F-2286-BEF3-3EA18570188A}"/>
              </a:ext>
            </a:extLst>
          </p:cNvPr>
          <p:cNvPicPr>
            <a:picLocks noChangeAspect="1"/>
          </p:cNvPicPr>
          <p:nvPr/>
        </p:nvPicPr>
        <p:blipFill>
          <a:blip r:embed="rId2"/>
          <a:stretch>
            <a:fillRect/>
          </a:stretch>
        </p:blipFill>
        <p:spPr>
          <a:xfrm>
            <a:off x="369966" y="534572"/>
            <a:ext cx="11698815" cy="5669280"/>
          </a:xfrm>
          <a:prstGeom prst="rect">
            <a:avLst/>
          </a:prstGeom>
        </p:spPr>
      </p:pic>
    </p:spTree>
    <p:extLst>
      <p:ext uri="{BB962C8B-B14F-4D97-AF65-F5344CB8AC3E}">
        <p14:creationId xmlns:p14="http://schemas.microsoft.com/office/powerpoint/2010/main" val="2762536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8467EE-C1CB-D3C8-2BBD-46C11AE8D003}"/>
              </a:ext>
            </a:extLst>
          </p:cNvPr>
          <p:cNvPicPr>
            <a:picLocks noChangeAspect="1"/>
          </p:cNvPicPr>
          <p:nvPr/>
        </p:nvPicPr>
        <p:blipFill>
          <a:blip r:embed="rId2"/>
          <a:stretch>
            <a:fillRect/>
          </a:stretch>
        </p:blipFill>
        <p:spPr>
          <a:xfrm>
            <a:off x="743295" y="214312"/>
            <a:ext cx="10104099" cy="3183036"/>
          </a:xfrm>
          <a:prstGeom prst="rect">
            <a:avLst/>
          </a:prstGeom>
        </p:spPr>
      </p:pic>
      <p:pic>
        <p:nvPicPr>
          <p:cNvPr id="7" name="Picture 6">
            <a:extLst>
              <a:ext uri="{FF2B5EF4-FFF2-40B4-BE49-F238E27FC236}">
                <a16:creationId xmlns:a16="http://schemas.microsoft.com/office/drawing/2014/main" id="{3972E374-B239-EE00-75B1-1752C8408D26}"/>
              </a:ext>
            </a:extLst>
          </p:cNvPr>
          <p:cNvPicPr>
            <a:picLocks noChangeAspect="1"/>
          </p:cNvPicPr>
          <p:nvPr/>
        </p:nvPicPr>
        <p:blipFill>
          <a:blip r:embed="rId3"/>
          <a:stretch>
            <a:fillRect/>
          </a:stretch>
        </p:blipFill>
        <p:spPr>
          <a:xfrm>
            <a:off x="863503" y="3916094"/>
            <a:ext cx="11039475" cy="1682848"/>
          </a:xfrm>
          <a:prstGeom prst="rect">
            <a:avLst/>
          </a:prstGeom>
        </p:spPr>
      </p:pic>
    </p:spTree>
    <p:extLst>
      <p:ext uri="{BB962C8B-B14F-4D97-AF65-F5344CB8AC3E}">
        <p14:creationId xmlns:p14="http://schemas.microsoft.com/office/powerpoint/2010/main" val="2223261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3AE48B-5572-8805-C4BA-097FF28274ED}"/>
              </a:ext>
            </a:extLst>
          </p:cNvPr>
          <p:cNvPicPr>
            <a:picLocks noChangeAspect="1"/>
          </p:cNvPicPr>
          <p:nvPr/>
        </p:nvPicPr>
        <p:blipFill>
          <a:blip r:embed="rId2"/>
          <a:stretch>
            <a:fillRect/>
          </a:stretch>
        </p:blipFill>
        <p:spPr>
          <a:xfrm>
            <a:off x="4169201" y="0"/>
            <a:ext cx="3391378" cy="827942"/>
          </a:xfrm>
          <a:prstGeom prst="rect">
            <a:avLst/>
          </a:prstGeom>
        </p:spPr>
      </p:pic>
      <p:pic>
        <p:nvPicPr>
          <p:cNvPr id="7" name="Picture 6">
            <a:extLst>
              <a:ext uri="{FF2B5EF4-FFF2-40B4-BE49-F238E27FC236}">
                <a16:creationId xmlns:a16="http://schemas.microsoft.com/office/drawing/2014/main" id="{50A1CD8C-E5C8-FFA3-7A3A-E1ECC88ABEDA}"/>
              </a:ext>
            </a:extLst>
          </p:cNvPr>
          <p:cNvPicPr>
            <a:picLocks noChangeAspect="1"/>
          </p:cNvPicPr>
          <p:nvPr/>
        </p:nvPicPr>
        <p:blipFill>
          <a:blip r:embed="rId3"/>
          <a:stretch>
            <a:fillRect/>
          </a:stretch>
        </p:blipFill>
        <p:spPr>
          <a:xfrm>
            <a:off x="753793" y="972942"/>
            <a:ext cx="2597857" cy="883993"/>
          </a:xfrm>
          <a:prstGeom prst="rect">
            <a:avLst/>
          </a:prstGeom>
        </p:spPr>
      </p:pic>
      <p:pic>
        <p:nvPicPr>
          <p:cNvPr id="9" name="Picture 8">
            <a:extLst>
              <a:ext uri="{FF2B5EF4-FFF2-40B4-BE49-F238E27FC236}">
                <a16:creationId xmlns:a16="http://schemas.microsoft.com/office/drawing/2014/main" id="{DD38E5A6-C0FD-D3BB-D005-2415358AC336}"/>
              </a:ext>
            </a:extLst>
          </p:cNvPr>
          <p:cNvPicPr>
            <a:picLocks noChangeAspect="1"/>
          </p:cNvPicPr>
          <p:nvPr/>
        </p:nvPicPr>
        <p:blipFill>
          <a:blip r:embed="rId4"/>
          <a:stretch>
            <a:fillRect/>
          </a:stretch>
        </p:blipFill>
        <p:spPr>
          <a:xfrm>
            <a:off x="941483" y="1856935"/>
            <a:ext cx="7668311" cy="827941"/>
          </a:xfrm>
          <a:prstGeom prst="rect">
            <a:avLst/>
          </a:prstGeom>
        </p:spPr>
      </p:pic>
    </p:spTree>
    <p:extLst>
      <p:ext uri="{BB962C8B-B14F-4D97-AF65-F5344CB8AC3E}">
        <p14:creationId xmlns:p14="http://schemas.microsoft.com/office/powerpoint/2010/main" val="2869211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3210-2724-4733-0718-048BF365B9F8}"/>
              </a:ext>
            </a:extLst>
          </p:cNvPr>
          <p:cNvPicPr>
            <a:picLocks noChangeAspect="1"/>
          </p:cNvPicPr>
          <p:nvPr/>
        </p:nvPicPr>
        <p:blipFill>
          <a:blip r:embed="rId2"/>
          <a:stretch>
            <a:fillRect/>
          </a:stretch>
        </p:blipFill>
        <p:spPr>
          <a:xfrm>
            <a:off x="1086994" y="181487"/>
            <a:ext cx="9121828" cy="704777"/>
          </a:xfrm>
          <a:prstGeom prst="rect">
            <a:avLst/>
          </a:prstGeom>
        </p:spPr>
      </p:pic>
      <p:pic>
        <p:nvPicPr>
          <p:cNvPr id="5" name="Picture 4">
            <a:extLst>
              <a:ext uri="{FF2B5EF4-FFF2-40B4-BE49-F238E27FC236}">
                <a16:creationId xmlns:a16="http://schemas.microsoft.com/office/drawing/2014/main" id="{BBB404FD-D64F-EF2A-20A5-6BE717FA9088}"/>
              </a:ext>
            </a:extLst>
          </p:cNvPr>
          <p:cNvPicPr>
            <a:picLocks noChangeAspect="1"/>
          </p:cNvPicPr>
          <p:nvPr/>
        </p:nvPicPr>
        <p:blipFill>
          <a:blip r:embed="rId3"/>
          <a:stretch>
            <a:fillRect/>
          </a:stretch>
        </p:blipFill>
        <p:spPr>
          <a:xfrm>
            <a:off x="376651" y="1136228"/>
            <a:ext cx="11438698" cy="5419317"/>
          </a:xfrm>
          <a:prstGeom prst="rect">
            <a:avLst/>
          </a:prstGeom>
        </p:spPr>
      </p:pic>
    </p:spTree>
    <p:extLst>
      <p:ext uri="{BB962C8B-B14F-4D97-AF65-F5344CB8AC3E}">
        <p14:creationId xmlns:p14="http://schemas.microsoft.com/office/powerpoint/2010/main" val="25599681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F5602D-4A7D-DB09-8827-BEC23F52158E}"/>
              </a:ext>
            </a:extLst>
          </p:cNvPr>
          <p:cNvPicPr>
            <a:picLocks noChangeAspect="1"/>
          </p:cNvPicPr>
          <p:nvPr/>
        </p:nvPicPr>
        <p:blipFill>
          <a:blip r:embed="rId2"/>
          <a:stretch>
            <a:fillRect/>
          </a:stretch>
        </p:blipFill>
        <p:spPr>
          <a:xfrm>
            <a:off x="860818" y="134630"/>
            <a:ext cx="10984179" cy="6294305"/>
          </a:xfrm>
          <a:prstGeom prst="rect">
            <a:avLst/>
          </a:prstGeom>
        </p:spPr>
      </p:pic>
    </p:spTree>
    <p:extLst>
      <p:ext uri="{BB962C8B-B14F-4D97-AF65-F5344CB8AC3E}">
        <p14:creationId xmlns:p14="http://schemas.microsoft.com/office/powerpoint/2010/main" val="21509527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847D92-5AB8-1841-CC58-0FEEBFD62765}"/>
              </a:ext>
            </a:extLst>
          </p:cNvPr>
          <p:cNvPicPr>
            <a:picLocks noChangeAspect="1"/>
          </p:cNvPicPr>
          <p:nvPr/>
        </p:nvPicPr>
        <p:blipFill>
          <a:blip r:embed="rId2"/>
          <a:stretch>
            <a:fillRect/>
          </a:stretch>
        </p:blipFill>
        <p:spPr>
          <a:xfrm>
            <a:off x="211015" y="172109"/>
            <a:ext cx="11549575" cy="6452198"/>
          </a:xfrm>
          <a:prstGeom prst="rect">
            <a:avLst/>
          </a:prstGeom>
        </p:spPr>
      </p:pic>
    </p:spTree>
    <p:extLst>
      <p:ext uri="{BB962C8B-B14F-4D97-AF65-F5344CB8AC3E}">
        <p14:creationId xmlns:p14="http://schemas.microsoft.com/office/powerpoint/2010/main" val="4249029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95BB23-7992-7F01-C860-D9D85A4DE149}"/>
              </a:ext>
            </a:extLst>
          </p:cNvPr>
          <p:cNvPicPr>
            <a:picLocks noChangeAspect="1"/>
          </p:cNvPicPr>
          <p:nvPr/>
        </p:nvPicPr>
        <p:blipFill>
          <a:blip r:embed="rId2"/>
          <a:stretch>
            <a:fillRect/>
          </a:stretch>
        </p:blipFill>
        <p:spPr>
          <a:xfrm>
            <a:off x="410823" y="717452"/>
            <a:ext cx="11867505" cy="5205046"/>
          </a:xfrm>
          <a:prstGeom prst="rect">
            <a:avLst/>
          </a:prstGeom>
        </p:spPr>
      </p:pic>
    </p:spTree>
    <p:extLst>
      <p:ext uri="{BB962C8B-B14F-4D97-AF65-F5344CB8AC3E}">
        <p14:creationId xmlns:p14="http://schemas.microsoft.com/office/powerpoint/2010/main" val="2233578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AC4D0A-2EA8-E5C0-B2F4-A3F34296BF76}"/>
              </a:ext>
            </a:extLst>
          </p:cNvPr>
          <p:cNvPicPr>
            <a:picLocks noChangeAspect="1"/>
          </p:cNvPicPr>
          <p:nvPr/>
        </p:nvPicPr>
        <p:blipFill>
          <a:blip r:embed="rId2"/>
          <a:stretch>
            <a:fillRect/>
          </a:stretch>
        </p:blipFill>
        <p:spPr>
          <a:xfrm>
            <a:off x="1111348" y="102797"/>
            <a:ext cx="10353821" cy="6360963"/>
          </a:xfrm>
          <a:prstGeom prst="rect">
            <a:avLst/>
          </a:prstGeom>
        </p:spPr>
      </p:pic>
    </p:spTree>
    <p:extLst>
      <p:ext uri="{BB962C8B-B14F-4D97-AF65-F5344CB8AC3E}">
        <p14:creationId xmlns:p14="http://schemas.microsoft.com/office/powerpoint/2010/main" val="1327097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928689-23B2-E578-7CD2-C9898EB8E74F}"/>
              </a:ext>
            </a:extLst>
          </p:cNvPr>
          <p:cNvPicPr>
            <a:picLocks noChangeAspect="1"/>
          </p:cNvPicPr>
          <p:nvPr/>
        </p:nvPicPr>
        <p:blipFill>
          <a:blip r:embed="rId2"/>
          <a:stretch>
            <a:fillRect/>
          </a:stretch>
        </p:blipFill>
        <p:spPr>
          <a:xfrm>
            <a:off x="1631852" y="73714"/>
            <a:ext cx="9326880" cy="6435547"/>
          </a:xfrm>
          <a:prstGeom prst="rect">
            <a:avLst/>
          </a:prstGeom>
        </p:spPr>
      </p:pic>
    </p:spTree>
    <p:extLst>
      <p:ext uri="{BB962C8B-B14F-4D97-AF65-F5344CB8AC3E}">
        <p14:creationId xmlns:p14="http://schemas.microsoft.com/office/powerpoint/2010/main" val="40913870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F710A-7D51-1EAC-0D65-FB68565C4606}"/>
              </a:ext>
            </a:extLst>
          </p:cNvPr>
          <p:cNvPicPr>
            <a:picLocks noChangeAspect="1"/>
          </p:cNvPicPr>
          <p:nvPr/>
        </p:nvPicPr>
        <p:blipFill>
          <a:blip r:embed="rId2"/>
          <a:stretch>
            <a:fillRect/>
          </a:stretch>
        </p:blipFill>
        <p:spPr>
          <a:xfrm>
            <a:off x="503681" y="970671"/>
            <a:ext cx="11506129" cy="4783015"/>
          </a:xfrm>
          <a:prstGeom prst="rect">
            <a:avLst/>
          </a:prstGeom>
        </p:spPr>
      </p:pic>
    </p:spTree>
    <p:extLst>
      <p:ext uri="{BB962C8B-B14F-4D97-AF65-F5344CB8AC3E}">
        <p14:creationId xmlns:p14="http://schemas.microsoft.com/office/powerpoint/2010/main" val="1685744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E3B28-AB9A-492B-362A-48A423D2237E}"/>
              </a:ext>
            </a:extLst>
          </p:cNvPr>
          <p:cNvSpPr>
            <a:spLocks noGrp="1"/>
          </p:cNvSpPr>
          <p:nvPr>
            <p:ph type="title"/>
          </p:nvPr>
        </p:nvSpPr>
        <p:spPr/>
        <p:txBody>
          <a:bodyPr/>
          <a:lstStyle/>
          <a:p>
            <a:pPr algn="ctr" rtl="1"/>
            <a:r>
              <a:rPr lang="fa-IR" dirty="0">
                <a:cs typeface="B Zar" panose="00000400000000000000" pitchFamily="2" charset="-78"/>
              </a:rPr>
              <a:t>جالب است بدانیم</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C4507034-CEFE-9540-81D9-7F0572008C51}"/>
              </a:ext>
            </a:extLst>
          </p:cNvPr>
          <p:cNvSpPr>
            <a:spLocks noGrp="1"/>
          </p:cNvSpPr>
          <p:nvPr>
            <p:ph idx="1"/>
          </p:nvPr>
        </p:nvSpPr>
        <p:spPr>
          <a:xfrm>
            <a:off x="838200" y="1547446"/>
            <a:ext cx="10515600" cy="4629517"/>
          </a:xfrm>
        </p:spPr>
        <p:txBody>
          <a:bodyPr/>
          <a:lstStyle/>
          <a:p>
            <a:pPr algn="r" rtl="1"/>
            <a:r>
              <a:rPr lang="fa-IR" dirty="0">
                <a:cs typeface="B Zar" panose="00000400000000000000" pitchFamily="2" charset="-78"/>
              </a:rPr>
              <a:t>کارهای انتزاعی و رسمی که از سخت ترین کارهای ذهنی برای یک انسان هستند، از ساده ترین کارهای کامپیوتری هستند. </a:t>
            </a:r>
          </a:p>
          <a:p>
            <a:pPr algn="r" rtl="1"/>
            <a:r>
              <a:rPr lang="fa-IR" dirty="0">
                <a:cs typeface="B Zar" panose="00000400000000000000" pitchFamily="2" charset="-78"/>
              </a:rPr>
              <a:t>کامپیوتر‌ها مدت‌هاست که می‌توانستند حتی بهترین شطرنج‌باز انسان را شکست دهند، اما اخیراً شروع به تطبیق برخی از توانایی‌های انسان‌های معمولی برای تشخیص اشیا یا گفتار کرده‌اند.</a:t>
            </a:r>
          </a:p>
          <a:p>
            <a:pPr algn="r" rtl="1"/>
            <a:r>
              <a:rPr lang="fa-IR" dirty="0">
                <a:cs typeface="B Zar" panose="00000400000000000000" pitchFamily="2" charset="-78"/>
              </a:rPr>
              <a:t> زندگی روزمره یک فرد مستلزم دانش زیادی در مورد جهان است. بسیاری از این دانش ذهنی و شهودی است و بنابراین بیان آن به صورت رسمی دشوار است. </a:t>
            </a:r>
          </a:p>
          <a:p>
            <a:pPr algn="r" rtl="1"/>
            <a:r>
              <a:rPr lang="fa-IR" dirty="0">
                <a:cs typeface="B Zar" panose="00000400000000000000" pitchFamily="2" charset="-78"/>
              </a:rPr>
              <a:t>کامپیوترها باید همین دانش را به دست آورند تا بتوانند به شیوه ای هوشمندانه رفتار کنند. </a:t>
            </a:r>
          </a:p>
          <a:p>
            <a:pPr algn="r" rtl="1"/>
            <a:r>
              <a:rPr lang="fa-IR" dirty="0">
                <a:cs typeface="B Zar" panose="00000400000000000000" pitchFamily="2" charset="-78"/>
              </a:rPr>
              <a:t>یکی از چالش‌های کلیدی در هوش مصنوعی این است که چگونه می‌توان این دانش غیررسمی را به کامپیوتر وارد کرد.</a:t>
            </a:r>
            <a:endParaRPr lang="en-US" dirty="0">
              <a:cs typeface="B Zar" panose="00000400000000000000" pitchFamily="2" charset="-78"/>
            </a:endParaRPr>
          </a:p>
        </p:txBody>
      </p:sp>
    </p:spTree>
    <p:extLst>
      <p:ext uri="{BB962C8B-B14F-4D97-AF65-F5344CB8AC3E}">
        <p14:creationId xmlns:p14="http://schemas.microsoft.com/office/powerpoint/2010/main" val="1941256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473A-ECD1-DF1F-BDD0-58F9822C771E}"/>
              </a:ext>
            </a:extLst>
          </p:cNvPr>
          <p:cNvSpPr>
            <a:spLocks noGrp="1"/>
          </p:cNvSpPr>
          <p:nvPr>
            <p:ph type="title"/>
          </p:nvPr>
        </p:nvSpPr>
        <p:spPr/>
        <p:txBody>
          <a:bodyPr>
            <a:normAutofit/>
          </a:bodyPr>
          <a:lstStyle/>
          <a:p>
            <a:pPr algn="ctr"/>
            <a:r>
              <a:rPr lang="en-US" sz="3600" b="1" i="0" dirty="0">
                <a:solidFill>
                  <a:srgbClr val="000000"/>
                </a:solidFill>
                <a:effectLst/>
                <a:latin typeface="SFBX2488"/>
              </a:rPr>
              <a:t>Probability and Information</a:t>
            </a:r>
            <a:r>
              <a:rPr lang="fa-IR" sz="3600" b="1" i="0" dirty="0">
                <a:solidFill>
                  <a:srgbClr val="000000"/>
                </a:solidFill>
                <a:effectLst/>
                <a:latin typeface="SFBX2488"/>
              </a:rPr>
              <a:t> </a:t>
            </a:r>
            <a:r>
              <a:rPr lang="en-US" sz="3600" b="1" i="0" dirty="0">
                <a:solidFill>
                  <a:srgbClr val="000000"/>
                </a:solidFill>
                <a:effectLst/>
                <a:latin typeface="SFBX2488"/>
              </a:rPr>
              <a:t>Theory</a:t>
            </a:r>
            <a:r>
              <a:rPr lang="en-US" sz="3600" dirty="0"/>
              <a:t> </a:t>
            </a:r>
          </a:p>
        </p:txBody>
      </p:sp>
      <p:sp>
        <p:nvSpPr>
          <p:cNvPr id="3" name="Content Placeholder 2">
            <a:extLst>
              <a:ext uri="{FF2B5EF4-FFF2-40B4-BE49-F238E27FC236}">
                <a16:creationId xmlns:a16="http://schemas.microsoft.com/office/drawing/2014/main" id="{6470A392-0225-D58C-579B-E23127DA1B1E}"/>
              </a:ext>
            </a:extLst>
          </p:cNvPr>
          <p:cNvSpPr>
            <a:spLocks noGrp="1"/>
          </p:cNvSpPr>
          <p:nvPr>
            <p:ph idx="1"/>
          </p:nvPr>
        </p:nvSpPr>
        <p:spPr/>
        <p:txBody>
          <a:bodyPr>
            <a:normAutofit/>
          </a:bodyPr>
          <a:lstStyle/>
          <a:p>
            <a:r>
              <a:rPr lang="en-US" b="0" i="0" dirty="0">
                <a:solidFill>
                  <a:srgbClr val="000000"/>
                </a:solidFill>
                <a:effectLst/>
                <a:latin typeface="SFRM1095"/>
              </a:rPr>
              <a:t>In artificial intelligence applications, we use</a:t>
            </a:r>
            <a:r>
              <a:rPr lang="fa-IR" b="0" i="0" dirty="0">
                <a:solidFill>
                  <a:srgbClr val="000000"/>
                </a:solidFill>
                <a:effectLst/>
                <a:latin typeface="SFRM1095"/>
              </a:rPr>
              <a:t> </a:t>
            </a:r>
            <a:r>
              <a:rPr lang="en-US" b="0" i="0" dirty="0">
                <a:solidFill>
                  <a:srgbClr val="000000"/>
                </a:solidFill>
                <a:effectLst/>
                <a:latin typeface="SFRM1095"/>
              </a:rPr>
              <a:t>probability theory in two major ways</a:t>
            </a:r>
            <a:r>
              <a:rPr lang="fa-IR" b="0" i="0" dirty="0">
                <a:solidFill>
                  <a:srgbClr val="000000"/>
                </a:solidFill>
                <a:effectLst/>
                <a:latin typeface="SFRM1095"/>
              </a:rPr>
              <a:t>:</a:t>
            </a:r>
          </a:p>
          <a:p>
            <a:pPr lvl="1"/>
            <a:r>
              <a:rPr lang="en-US" b="0" i="0" dirty="0">
                <a:solidFill>
                  <a:srgbClr val="000000"/>
                </a:solidFill>
                <a:effectLst/>
                <a:latin typeface="SFRM1095"/>
              </a:rPr>
              <a:t> First, the laws of probability tell us how AI</a:t>
            </a:r>
            <a:r>
              <a:rPr lang="fa-IR" b="0" i="0" dirty="0">
                <a:solidFill>
                  <a:srgbClr val="000000"/>
                </a:solidFill>
                <a:effectLst/>
                <a:latin typeface="SFRM1095"/>
              </a:rPr>
              <a:t> </a:t>
            </a:r>
            <a:r>
              <a:rPr lang="en-US" b="0" i="0" dirty="0">
                <a:solidFill>
                  <a:srgbClr val="000000"/>
                </a:solidFill>
                <a:effectLst/>
                <a:latin typeface="SFRM1095"/>
              </a:rPr>
              <a:t>systems should reason, so we design our algorithms to compute or approximate</a:t>
            </a:r>
            <a:r>
              <a:rPr lang="fa-IR" b="0" i="0" dirty="0">
                <a:solidFill>
                  <a:srgbClr val="000000"/>
                </a:solidFill>
                <a:effectLst/>
                <a:latin typeface="SFRM1095"/>
              </a:rPr>
              <a:t> </a:t>
            </a:r>
            <a:r>
              <a:rPr lang="en-US" b="0" i="0" dirty="0">
                <a:solidFill>
                  <a:srgbClr val="000000"/>
                </a:solidFill>
                <a:effectLst/>
                <a:latin typeface="SFRM1095"/>
              </a:rPr>
              <a:t>various expressions derived using probability theory. </a:t>
            </a:r>
            <a:endParaRPr lang="fa-IR" b="0" i="0" dirty="0">
              <a:solidFill>
                <a:srgbClr val="000000"/>
              </a:solidFill>
              <a:effectLst/>
              <a:latin typeface="SFRM1095"/>
            </a:endParaRPr>
          </a:p>
          <a:p>
            <a:pPr lvl="1"/>
            <a:r>
              <a:rPr lang="en-US" b="0" i="0" dirty="0">
                <a:solidFill>
                  <a:srgbClr val="000000"/>
                </a:solidFill>
                <a:effectLst/>
                <a:latin typeface="SFRM1095"/>
              </a:rPr>
              <a:t>Second, we can use probability</a:t>
            </a:r>
            <a:r>
              <a:rPr lang="fa-IR" b="0" i="0" dirty="0">
                <a:solidFill>
                  <a:srgbClr val="000000"/>
                </a:solidFill>
                <a:effectLst/>
                <a:latin typeface="SFRM1095"/>
              </a:rPr>
              <a:t> </a:t>
            </a:r>
            <a:r>
              <a:rPr lang="en-US" b="0" i="0" dirty="0">
                <a:solidFill>
                  <a:srgbClr val="000000"/>
                </a:solidFill>
                <a:effectLst/>
                <a:latin typeface="SFRM1095"/>
              </a:rPr>
              <a:t>and statistics to theoretically analyze the behavior of proposed AI systems.</a:t>
            </a:r>
            <a:r>
              <a:rPr lang="en-US" dirty="0"/>
              <a:t> </a:t>
            </a:r>
            <a:br>
              <a:rPr lang="en-US" dirty="0"/>
            </a:br>
            <a:endParaRPr lang="en-US" dirty="0"/>
          </a:p>
        </p:txBody>
      </p:sp>
    </p:spTree>
    <p:extLst>
      <p:ext uri="{BB962C8B-B14F-4D97-AF65-F5344CB8AC3E}">
        <p14:creationId xmlns:p14="http://schemas.microsoft.com/office/powerpoint/2010/main" val="26649665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4BBE0-A30C-B5F9-C9C4-B9C02B845D0B}"/>
              </a:ext>
            </a:extLst>
          </p:cNvPr>
          <p:cNvSpPr>
            <a:spLocks noGrp="1"/>
          </p:cNvSpPr>
          <p:nvPr>
            <p:ph type="title"/>
          </p:nvPr>
        </p:nvSpPr>
        <p:spPr>
          <a:xfrm>
            <a:off x="838200" y="2103437"/>
            <a:ext cx="10515600" cy="1325563"/>
          </a:xfrm>
        </p:spPr>
        <p:txBody>
          <a:bodyPr>
            <a:normAutofit/>
          </a:bodyPr>
          <a:lstStyle/>
          <a:p>
            <a:pPr algn="ctr"/>
            <a:r>
              <a:rPr lang="en-US" sz="3200" b="1" i="0" dirty="0">
                <a:solidFill>
                  <a:srgbClr val="000000"/>
                </a:solidFill>
                <a:effectLst/>
                <a:latin typeface="SFBX1440"/>
              </a:rPr>
              <a:t>Useful Properties of Common Functions</a:t>
            </a:r>
            <a:r>
              <a:rPr lang="en-US" sz="3200" dirty="0"/>
              <a:t> </a:t>
            </a:r>
          </a:p>
        </p:txBody>
      </p:sp>
    </p:spTree>
    <p:extLst>
      <p:ext uri="{BB962C8B-B14F-4D97-AF65-F5344CB8AC3E}">
        <p14:creationId xmlns:p14="http://schemas.microsoft.com/office/powerpoint/2010/main" val="41264609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98D735-D6A6-BDA5-D45D-A824204EDCEE}"/>
              </a:ext>
            </a:extLst>
          </p:cNvPr>
          <p:cNvPicPr>
            <a:picLocks noChangeAspect="1"/>
          </p:cNvPicPr>
          <p:nvPr/>
        </p:nvPicPr>
        <p:blipFill>
          <a:blip r:embed="rId2"/>
          <a:stretch>
            <a:fillRect/>
          </a:stretch>
        </p:blipFill>
        <p:spPr>
          <a:xfrm>
            <a:off x="3686394" y="0"/>
            <a:ext cx="4360326" cy="897302"/>
          </a:xfrm>
          <a:prstGeom prst="rect">
            <a:avLst/>
          </a:prstGeom>
        </p:spPr>
      </p:pic>
      <p:pic>
        <p:nvPicPr>
          <p:cNvPr id="5" name="Picture 4">
            <a:extLst>
              <a:ext uri="{FF2B5EF4-FFF2-40B4-BE49-F238E27FC236}">
                <a16:creationId xmlns:a16="http://schemas.microsoft.com/office/drawing/2014/main" id="{85786403-1A5F-56A7-FC1D-648E2A9FA617}"/>
              </a:ext>
            </a:extLst>
          </p:cNvPr>
          <p:cNvPicPr>
            <a:picLocks noChangeAspect="1"/>
          </p:cNvPicPr>
          <p:nvPr/>
        </p:nvPicPr>
        <p:blipFill>
          <a:blip r:embed="rId3"/>
          <a:stretch>
            <a:fillRect/>
          </a:stretch>
        </p:blipFill>
        <p:spPr>
          <a:xfrm>
            <a:off x="933157" y="813917"/>
            <a:ext cx="10325686" cy="6044083"/>
          </a:xfrm>
          <a:prstGeom prst="rect">
            <a:avLst/>
          </a:prstGeom>
        </p:spPr>
      </p:pic>
    </p:spTree>
    <p:extLst>
      <p:ext uri="{BB962C8B-B14F-4D97-AF65-F5344CB8AC3E}">
        <p14:creationId xmlns:p14="http://schemas.microsoft.com/office/powerpoint/2010/main" val="5114256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1A19FD-B770-B87F-7C4F-09A073554920}"/>
              </a:ext>
            </a:extLst>
          </p:cNvPr>
          <p:cNvPicPr>
            <a:picLocks noChangeAspect="1"/>
          </p:cNvPicPr>
          <p:nvPr/>
        </p:nvPicPr>
        <p:blipFill>
          <a:blip r:embed="rId2"/>
          <a:stretch>
            <a:fillRect/>
          </a:stretch>
        </p:blipFill>
        <p:spPr>
          <a:xfrm>
            <a:off x="2676390" y="0"/>
            <a:ext cx="6839220" cy="799148"/>
          </a:xfrm>
          <a:prstGeom prst="rect">
            <a:avLst/>
          </a:prstGeom>
        </p:spPr>
      </p:pic>
      <p:pic>
        <p:nvPicPr>
          <p:cNvPr id="5" name="Picture 4">
            <a:extLst>
              <a:ext uri="{FF2B5EF4-FFF2-40B4-BE49-F238E27FC236}">
                <a16:creationId xmlns:a16="http://schemas.microsoft.com/office/drawing/2014/main" id="{C8F24B70-78D2-EB65-BCFC-91B869BD41B5}"/>
              </a:ext>
            </a:extLst>
          </p:cNvPr>
          <p:cNvPicPr>
            <a:picLocks noChangeAspect="1"/>
          </p:cNvPicPr>
          <p:nvPr/>
        </p:nvPicPr>
        <p:blipFill>
          <a:blip r:embed="rId3"/>
          <a:stretch>
            <a:fillRect/>
          </a:stretch>
        </p:blipFill>
        <p:spPr>
          <a:xfrm>
            <a:off x="1441221" y="689317"/>
            <a:ext cx="9756977" cy="2222695"/>
          </a:xfrm>
          <a:prstGeom prst="rect">
            <a:avLst/>
          </a:prstGeom>
        </p:spPr>
      </p:pic>
      <p:pic>
        <p:nvPicPr>
          <p:cNvPr id="7" name="Picture 6">
            <a:extLst>
              <a:ext uri="{FF2B5EF4-FFF2-40B4-BE49-F238E27FC236}">
                <a16:creationId xmlns:a16="http://schemas.microsoft.com/office/drawing/2014/main" id="{8A8A2C56-E432-6373-6145-DCC64BEB0ABF}"/>
              </a:ext>
            </a:extLst>
          </p:cNvPr>
          <p:cNvPicPr>
            <a:picLocks noChangeAspect="1"/>
          </p:cNvPicPr>
          <p:nvPr/>
        </p:nvPicPr>
        <p:blipFill>
          <a:blip r:embed="rId4"/>
          <a:stretch>
            <a:fillRect/>
          </a:stretch>
        </p:blipFill>
        <p:spPr>
          <a:xfrm>
            <a:off x="2461845" y="2778518"/>
            <a:ext cx="8288933" cy="3781492"/>
          </a:xfrm>
          <a:prstGeom prst="rect">
            <a:avLst/>
          </a:prstGeom>
        </p:spPr>
      </p:pic>
    </p:spTree>
    <p:extLst>
      <p:ext uri="{BB962C8B-B14F-4D97-AF65-F5344CB8AC3E}">
        <p14:creationId xmlns:p14="http://schemas.microsoft.com/office/powerpoint/2010/main" val="10161677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DDD8C1-C4B3-D089-8644-F7DBAE635C08}"/>
              </a:ext>
            </a:extLst>
          </p:cNvPr>
          <p:cNvPicPr>
            <a:picLocks noChangeAspect="1"/>
          </p:cNvPicPr>
          <p:nvPr/>
        </p:nvPicPr>
        <p:blipFill>
          <a:blip r:embed="rId2"/>
          <a:stretch>
            <a:fillRect/>
          </a:stretch>
        </p:blipFill>
        <p:spPr>
          <a:xfrm>
            <a:off x="2405575" y="318192"/>
            <a:ext cx="6246056" cy="6221615"/>
          </a:xfrm>
          <a:prstGeom prst="rect">
            <a:avLst/>
          </a:prstGeom>
        </p:spPr>
      </p:pic>
    </p:spTree>
    <p:extLst>
      <p:ext uri="{BB962C8B-B14F-4D97-AF65-F5344CB8AC3E}">
        <p14:creationId xmlns:p14="http://schemas.microsoft.com/office/powerpoint/2010/main" val="37638157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0A233-C593-A4FA-ABA3-D3C8F1E141C0}"/>
              </a:ext>
            </a:extLst>
          </p:cNvPr>
          <p:cNvSpPr>
            <a:spLocks noGrp="1"/>
          </p:cNvSpPr>
          <p:nvPr>
            <p:ph type="title"/>
          </p:nvPr>
        </p:nvSpPr>
        <p:spPr>
          <a:xfrm>
            <a:off x="838200" y="18255"/>
            <a:ext cx="10515600" cy="1325563"/>
          </a:xfrm>
        </p:spPr>
        <p:txBody>
          <a:bodyPr>
            <a:normAutofit/>
          </a:bodyPr>
          <a:lstStyle/>
          <a:p>
            <a:pPr algn="ctr"/>
            <a:r>
              <a:rPr lang="en-US" sz="3200" b="1" i="0" dirty="0">
                <a:solidFill>
                  <a:srgbClr val="000000"/>
                </a:solidFill>
                <a:effectLst/>
                <a:latin typeface="SFBX1440"/>
              </a:rPr>
              <a:t>Information Theory</a:t>
            </a:r>
            <a:r>
              <a:rPr lang="en-US" sz="3200" dirty="0"/>
              <a:t> </a:t>
            </a:r>
          </a:p>
        </p:txBody>
      </p:sp>
      <p:sp>
        <p:nvSpPr>
          <p:cNvPr id="3" name="Content Placeholder 2">
            <a:extLst>
              <a:ext uri="{FF2B5EF4-FFF2-40B4-BE49-F238E27FC236}">
                <a16:creationId xmlns:a16="http://schemas.microsoft.com/office/drawing/2014/main" id="{801FE00C-C90B-ABE9-3CB6-FDBBEFE2CBA5}"/>
              </a:ext>
            </a:extLst>
          </p:cNvPr>
          <p:cNvSpPr>
            <a:spLocks noGrp="1"/>
          </p:cNvSpPr>
          <p:nvPr>
            <p:ph idx="1"/>
          </p:nvPr>
        </p:nvSpPr>
        <p:spPr>
          <a:xfrm>
            <a:off x="838200" y="1209822"/>
            <a:ext cx="10515600" cy="4967141"/>
          </a:xfrm>
        </p:spPr>
        <p:txBody>
          <a:bodyPr/>
          <a:lstStyle/>
          <a:p>
            <a:r>
              <a:rPr lang="en-US" dirty="0"/>
              <a:t>Information theory is a branch of applied mathematics that revolves around</a:t>
            </a:r>
            <a:r>
              <a:rPr lang="fa-IR" dirty="0"/>
              <a:t> </a:t>
            </a:r>
            <a:r>
              <a:rPr lang="en-US" dirty="0"/>
              <a:t>quantifying how much information is present in a signal.</a:t>
            </a:r>
            <a:endParaRPr lang="fa-IR" dirty="0"/>
          </a:p>
          <a:p>
            <a:r>
              <a:rPr lang="en-US" dirty="0"/>
              <a:t>It was originally invented</a:t>
            </a:r>
            <a:r>
              <a:rPr lang="fa-IR" dirty="0"/>
              <a:t> </a:t>
            </a:r>
            <a:r>
              <a:rPr lang="en-US" dirty="0"/>
              <a:t>to study sending messages from discrete alphabets over a noisy channel, such as</a:t>
            </a:r>
            <a:r>
              <a:rPr lang="fa-IR" dirty="0"/>
              <a:t> </a:t>
            </a:r>
            <a:r>
              <a:rPr lang="en-US" dirty="0"/>
              <a:t>communication via radio transmission. </a:t>
            </a:r>
            <a:endParaRPr lang="fa-IR" dirty="0"/>
          </a:p>
          <a:p>
            <a:r>
              <a:rPr lang="en-US" dirty="0"/>
              <a:t>In this context, information theory tells how</a:t>
            </a:r>
            <a:r>
              <a:rPr lang="fa-IR" dirty="0"/>
              <a:t> </a:t>
            </a:r>
            <a:r>
              <a:rPr lang="en-US" dirty="0"/>
              <a:t>to design optimal codes and calculate the expected length of messages sampled from</a:t>
            </a:r>
            <a:r>
              <a:rPr lang="fa-IR" dirty="0"/>
              <a:t> </a:t>
            </a:r>
            <a:r>
              <a:rPr lang="en-US" dirty="0"/>
              <a:t>specific probability distributions using various encoding schemes. </a:t>
            </a:r>
            <a:br>
              <a:rPr lang="en-US" dirty="0"/>
            </a:br>
            <a:endParaRPr lang="en-US" dirty="0"/>
          </a:p>
        </p:txBody>
      </p:sp>
    </p:spTree>
    <p:extLst>
      <p:ext uri="{BB962C8B-B14F-4D97-AF65-F5344CB8AC3E}">
        <p14:creationId xmlns:p14="http://schemas.microsoft.com/office/powerpoint/2010/main" val="6249036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0B9DD-15ED-34E1-87F6-DE0607409B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E1BAE1-B211-69BD-EC83-CEBA56870241}"/>
              </a:ext>
            </a:extLst>
          </p:cNvPr>
          <p:cNvSpPr>
            <a:spLocks noGrp="1"/>
          </p:cNvSpPr>
          <p:nvPr>
            <p:ph idx="1"/>
          </p:nvPr>
        </p:nvSpPr>
        <p:spPr/>
        <p:txBody>
          <a:bodyPr>
            <a:normAutofit/>
          </a:bodyPr>
          <a:lstStyle/>
          <a:p>
            <a:r>
              <a:rPr lang="en-US" sz="2400" b="0" i="0" dirty="0">
                <a:solidFill>
                  <a:srgbClr val="000000"/>
                </a:solidFill>
                <a:effectLst/>
                <a:latin typeface="SFRM1095"/>
              </a:rPr>
              <a:t>In the context of machine learning, we can also apply information theory to continuous variables where some of these message length interpretations do not apply. </a:t>
            </a:r>
          </a:p>
          <a:p>
            <a:r>
              <a:rPr lang="en-US" sz="2400" b="0" i="0" dirty="0">
                <a:solidFill>
                  <a:srgbClr val="000000"/>
                </a:solidFill>
                <a:effectLst/>
                <a:latin typeface="SFRM1095"/>
              </a:rPr>
              <a:t>we mostly use a few key ideas from information theory to characterize probability distributions or to quantify similarity between probability distributions.</a:t>
            </a:r>
            <a:r>
              <a:rPr lang="en-US" sz="2400" dirty="0"/>
              <a:t> </a:t>
            </a:r>
            <a:br>
              <a:rPr lang="en-US" sz="2400" dirty="0"/>
            </a:br>
            <a:br>
              <a:rPr lang="en-US" sz="2400" dirty="0"/>
            </a:br>
            <a:endParaRPr lang="en-US" sz="2400" dirty="0"/>
          </a:p>
        </p:txBody>
      </p:sp>
    </p:spTree>
    <p:extLst>
      <p:ext uri="{BB962C8B-B14F-4D97-AF65-F5344CB8AC3E}">
        <p14:creationId xmlns:p14="http://schemas.microsoft.com/office/powerpoint/2010/main" val="3069604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7BB99F-B9A5-45A6-1D91-0CCF3228C91C}"/>
              </a:ext>
            </a:extLst>
          </p:cNvPr>
          <p:cNvSpPr>
            <a:spLocks noGrp="1"/>
          </p:cNvSpPr>
          <p:nvPr>
            <p:ph idx="1"/>
          </p:nvPr>
        </p:nvSpPr>
        <p:spPr>
          <a:xfrm>
            <a:off x="838200" y="520505"/>
            <a:ext cx="10515600" cy="5656458"/>
          </a:xfrm>
        </p:spPr>
        <p:txBody>
          <a:bodyPr>
            <a:normAutofit/>
          </a:bodyPr>
          <a:lstStyle/>
          <a:p>
            <a:r>
              <a:rPr lang="en-US" b="0" i="0" dirty="0">
                <a:solidFill>
                  <a:srgbClr val="000000"/>
                </a:solidFill>
                <a:effectLst/>
                <a:latin typeface="SFRM1095"/>
              </a:rPr>
              <a:t>The basic intuition behind information theory is that learning that an unlikely event has occurred is more informative than learning that a likely event has occurred. </a:t>
            </a:r>
          </a:p>
          <a:p>
            <a:pPr algn="r" rtl="1"/>
            <a:r>
              <a:rPr lang="fa-IR" b="0" i="0" dirty="0">
                <a:solidFill>
                  <a:srgbClr val="000000"/>
                </a:solidFill>
                <a:effectLst/>
                <a:latin typeface="SFRM1095"/>
                <a:cs typeface="B Zar" panose="00000400000000000000" pitchFamily="2" charset="-78"/>
              </a:rPr>
              <a:t>شهود اساسی پشت نظریه اطلاعات این است که یادگیری اینکه یک رویداد بعید رخ داده است، آموزنده تر از یادگیری این است که یک رویداد محتمل رخ داده است.</a:t>
            </a:r>
            <a:endParaRPr lang="en-US" b="0" i="0" dirty="0">
              <a:solidFill>
                <a:srgbClr val="000000"/>
              </a:solidFill>
              <a:effectLst/>
              <a:latin typeface="SFRM1095"/>
              <a:cs typeface="B Zar" panose="00000400000000000000" pitchFamily="2" charset="-78"/>
            </a:endParaRPr>
          </a:p>
          <a:p>
            <a:r>
              <a:rPr lang="en-US" b="0" i="0" dirty="0">
                <a:solidFill>
                  <a:srgbClr val="000000"/>
                </a:solidFill>
                <a:effectLst/>
                <a:latin typeface="SFRM1095"/>
              </a:rPr>
              <a:t>A message saying “the sun rose this morning” is so uninformative as</a:t>
            </a:r>
            <a:br>
              <a:rPr lang="en-US" b="0" i="0" dirty="0">
                <a:solidFill>
                  <a:srgbClr val="000000"/>
                </a:solidFill>
                <a:effectLst/>
                <a:latin typeface="SFRM1095"/>
              </a:rPr>
            </a:br>
            <a:r>
              <a:rPr lang="en-US" b="0" i="0" dirty="0">
                <a:solidFill>
                  <a:srgbClr val="000000"/>
                </a:solidFill>
                <a:effectLst/>
                <a:latin typeface="SFRM1095"/>
              </a:rPr>
              <a:t>to be unnecessary to send, but a message saying “there was a solar eclipse this morning” is very informative.</a:t>
            </a:r>
            <a:r>
              <a:rPr lang="en-US" dirty="0"/>
              <a:t> </a:t>
            </a:r>
          </a:p>
          <a:p>
            <a:pPr algn="r" rtl="1"/>
            <a:r>
              <a:rPr lang="fa-IR" dirty="0">
                <a:cs typeface="B Zar" panose="00000400000000000000" pitchFamily="2" charset="-78"/>
              </a:rPr>
              <a:t>پیامی که می گوید "خورشید امروز صبح طلوع کرده" آنقدر آگاهی بخش نیست که ارسال شود، اما پیامی که می گوید "امروز صبح خورشید گرفتگی رخ داده است" بسیار آموزنده است.</a:t>
            </a:r>
            <a:br>
              <a:rPr lang="en-US" dirty="0"/>
            </a:br>
            <a:endParaRPr lang="en-US" dirty="0"/>
          </a:p>
        </p:txBody>
      </p:sp>
    </p:spTree>
    <p:extLst>
      <p:ext uri="{BB962C8B-B14F-4D97-AF65-F5344CB8AC3E}">
        <p14:creationId xmlns:p14="http://schemas.microsoft.com/office/powerpoint/2010/main" val="40575683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9E2A7-560B-8C56-81A9-538FD83A89FE}"/>
              </a:ext>
            </a:extLst>
          </p:cNvPr>
          <p:cNvSpPr>
            <a:spLocks noGrp="1"/>
          </p:cNvSpPr>
          <p:nvPr>
            <p:ph type="title"/>
          </p:nvPr>
        </p:nvSpPr>
        <p:spPr/>
        <p:txBody>
          <a:bodyPr>
            <a:normAutofit/>
          </a:bodyPr>
          <a:lstStyle/>
          <a:p>
            <a:pPr algn="ctr"/>
            <a:r>
              <a:rPr lang="en-US" sz="2200" b="0" i="0" dirty="0">
                <a:solidFill>
                  <a:srgbClr val="000000"/>
                </a:solidFill>
                <a:effectLst/>
                <a:latin typeface="SFRM1095"/>
              </a:rPr>
              <a:t>We would like to quantify information in a way that formalizes this intuition</a:t>
            </a:r>
            <a:r>
              <a:rPr lang="en-US" sz="2200" dirty="0"/>
              <a:t> </a:t>
            </a:r>
          </a:p>
        </p:txBody>
      </p:sp>
      <p:sp>
        <p:nvSpPr>
          <p:cNvPr id="3" name="Content Placeholder 2">
            <a:extLst>
              <a:ext uri="{FF2B5EF4-FFF2-40B4-BE49-F238E27FC236}">
                <a16:creationId xmlns:a16="http://schemas.microsoft.com/office/drawing/2014/main" id="{4614154C-9A1C-AF97-CC95-05EE41DE7C49}"/>
              </a:ext>
            </a:extLst>
          </p:cNvPr>
          <p:cNvSpPr>
            <a:spLocks noGrp="1"/>
          </p:cNvSpPr>
          <p:nvPr>
            <p:ph idx="1"/>
          </p:nvPr>
        </p:nvSpPr>
        <p:spPr/>
        <p:txBody>
          <a:bodyPr>
            <a:normAutofit/>
          </a:bodyPr>
          <a:lstStyle/>
          <a:p>
            <a:r>
              <a:rPr lang="en-US" sz="2400" b="0" i="0" dirty="0">
                <a:solidFill>
                  <a:srgbClr val="000000"/>
                </a:solidFill>
                <a:effectLst/>
                <a:highlight>
                  <a:srgbClr val="FFFF00"/>
                </a:highlight>
                <a:latin typeface="SFRM1095"/>
              </a:rPr>
              <a:t>Likely events should have low information </a:t>
            </a:r>
            <a:r>
              <a:rPr lang="en-US" sz="2400" b="0" i="0" dirty="0">
                <a:solidFill>
                  <a:srgbClr val="000000"/>
                </a:solidFill>
                <a:effectLst/>
                <a:latin typeface="SFRM1095"/>
              </a:rPr>
              <a:t>content, and in the extreme case, events that are </a:t>
            </a:r>
            <a:r>
              <a:rPr lang="en-US" sz="2400" b="0" i="0" dirty="0">
                <a:solidFill>
                  <a:srgbClr val="000000"/>
                </a:solidFill>
                <a:effectLst/>
                <a:highlight>
                  <a:srgbClr val="FFFF00"/>
                </a:highlight>
                <a:latin typeface="SFRM1095"/>
              </a:rPr>
              <a:t>guaranteed to happen should have no information </a:t>
            </a:r>
            <a:r>
              <a:rPr lang="en-US" sz="2400" b="0" i="0" dirty="0">
                <a:solidFill>
                  <a:srgbClr val="000000"/>
                </a:solidFill>
                <a:effectLst/>
                <a:latin typeface="SFRM1095"/>
              </a:rPr>
              <a:t>content whatsoever.</a:t>
            </a:r>
            <a:r>
              <a:rPr lang="en-US" sz="2400" dirty="0"/>
              <a:t> </a:t>
            </a:r>
          </a:p>
          <a:p>
            <a:r>
              <a:rPr lang="en-US" sz="2400" b="0" i="0" dirty="0">
                <a:solidFill>
                  <a:srgbClr val="000000"/>
                </a:solidFill>
                <a:effectLst/>
                <a:highlight>
                  <a:srgbClr val="FFFF00"/>
                </a:highlight>
                <a:latin typeface="SFRM1095"/>
              </a:rPr>
              <a:t>Less likely events </a:t>
            </a:r>
            <a:r>
              <a:rPr lang="en-US" sz="2400" b="0" i="0" dirty="0">
                <a:solidFill>
                  <a:srgbClr val="000000"/>
                </a:solidFill>
                <a:effectLst/>
                <a:latin typeface="SFRM1095"/>
              </a:rPr>
              <a:t>should have </a:t>
            </a:r>
            <a:r>
              <a:rPr lang="en-US" sz="2400" b="0" i="0" dirty="0">
                <a:solidFill>
                  <a:srgbClr val="000000"/>
                </a:solidFill>
                <a:effectLst/>
                <a:highlight>
                  <a:srgbClr val="FFFF00"/>
                </a:highlight>
                <a:latin typeface="SFRM1095"/>
              </a:rPr>
              <a:t>higher information </a:t>
            </a:r>
            <a:r>
              <a:rPr lang="en-US" sz="2400" b="0" i="0" dirty="0">
                <a:solidFill>
                  <a:srgbClr val="000000"/>
                </a:solidFill>
                <a:effectLst/>
                <a:latin typeface="SFRM1095"/>
              </a:rPr>
              <a:t>content.</a:t>
            </a:r>
            <a:r>
              <a:rPr lang="en-US" sz="2400" dirty="0"/>
              <a:t> </a:t>
            </a:r>
            <a:br>
              <a:rPr lang="en-US" sz="2400" dirty="0"/>
            </a:br>
            <a:endParaRPr lang="en-US" sz="2400" dirty="0"/>
          </a:p>
          <a:p>
            <a:r>
              <a:rPr lang="en-US" sz="2400" b="0" i="0" dirty="0">
                <a:solidFill>
                  <a:srgbClr val="000000"/>
                </a:solidFill>
                <a:effectLst/>
                <a:highlight>
                  <a:srgbClr val="FFFF00"/>
                </a:highlight>
                <a:latin typeface="SFRM1095"/>
              </a:rPr>
              <a:t>Independent events </a:t>
            </a:r>
            <a:r>
              <a:rPr lang="en-US" sz="2400" b="0" i="0" dirty="0">
                <a:solidFill>
                  <a:srgbClr val="000000"/>
                </a:solidFill>
                <a:effectLst/>
                <a:latin typeface="SFRM1095"/>
              </a:rPr>
              <a:t>should have </a:t>
            </a:r>
            <a:r>
              <a:rPr lang="en-US" sz="2400" b="0" i="0" dirty="0">
                <a:solidFill>
                  <a:srgbClr val="000000"/>
                </a:solidFill>
                <a:effectLst/>
                <a:highlight>
                  <a:srgbClr val="FFFF00"/>
                </a:highlight>
                <a:latin typeface="SFRM1095"/>
              </a:rPr>
              <a:t>additive information</a:t>
            </a:r>
            <a:r>
              <a:rPr lang="en-US" sz="2400" b="0" i="0" dirty="0">
                <a:solidFill>
                  <a:srgbClr val="000000"/>
                </a:solidFill>
                <a:effectLst/>
                <a:latin typeface="SFRM1095"/>
              </a:rPr>
              <a:t>. For example, finding out that a tossed coin has come up as heads twice should convey twice as much information as finding out that a tossed coin has come up as heads once.</a:t>
            </a:r>
            <a:r>
              <a:rPr lang="en-US" sz="2400" dirty="0"/>
              <a:t> </a:t>
            </a:r>
            <a:br>
              <a:rPr lang="en-US" sz="2400" dirty="0"/>
            </a:br>
            <a:br>
              <a:rPr lang="en-US" sz="2400" dirty="0"/>
            </a:br>
            <a:endParaRPr lang="en-US" sz="2400" dirty="0"/>
          </a:p>
        </p:txBody>
      </p:sp>
    </p:spTree>
    <p:extLst>
      <p:ext uri="{BB962C8B-B14F-4D97-AF65-F5344CB8AC3E}">
        <p14:creationId xmlns:p14="http://schemas.microsoft.com/office/powerpoint/2010/main" val="16446156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A528DD-5794-9A46-692B-B909D7585FEA}"/>
              </a:ext>
            </a:extLst>
          </p:cNvPr>
          <p:cNvPicPr>
            <a:picLocks noChangeAspect="1"/>
          </p:cNvPicPr>
          <p:nvPr/>
        </p:nvPicPr>
        <p:blipFill>
          <a:blip r:embed="rId2"/>
          <a:stretch>
            <a:fillRect/>
          </a:stretch>
        </p:blipFill>
        <p:spPr>
          <a:xfrm>
            <a:off x="356160" y="325828"/>
            <a:ext cx="10979306" cy="1123144"/>
          </a:xfrm>
          <a:prstGeom prst="rect">
            <a:avLst/>
          </a:prstGeom>
        </p:spPr>
      </p:pic>
      <p:pic>
        <p:nvPicPr>
          <p:cNvPr id="7" name="Picture 6">
            <a:extLst>
              <a:ext uri="{FF2B5EF4-FFF2-40B4-BE49-F238E27FC236}">
                <a16:creationId xmlns:a16="http://schemas.microsoft.com/office/drawing/2014/main" id="{C7868FFA-0E94-922E-E58F-57C458ECC6DE}"/>
              </a:ext>
            </a:extLst>
          </p:cNvPr>
          <p:cNvPicPr>
            <a:picLocks noChangeAspect="1"/>
          </p:cNvPicPr>
          <p:nvPr/>
        </p:nvPicPr>
        <p:blipFill>
          <a:blip r:embed="rId3"/>
          <a:stretch>
            <a:fillRect/>
          </a:stretch>
        </p:blipFill>
        <p:spPr>
          <a:xfrm>
            <a:off x="356160" y="1448972"/>
            <a:ext cx="11247742" cy="3290156"/>
          </a:xfrm>
          <a:prstGeom prst="rect">
            <a:avLst/>
          </a:prstGeom>
        </p:spPr>
      </p:pic>
    </p:spTree>
    <p:extLst>
      <p:ext uri="{BB962C8B-B14F-4D97-AF65-F5344CB8AC3E}">
        <p14:creationId xmlns:p14="http://schemas.microsoft.com/office/powerpoint/2010/main" val="1833839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10720E-2D33-C230-332B-7261976969B7}"/>
              </a:ext>
            </a:extLst>
          </p:cNvPr>
          <p:cNvSpPr>
            <a:spLocks noGrp="1"/>
          </p:cNvSpPr>
          <p:nvPr>
            <p:ph idx="1"/>
          </p:nvPr>
        </p:nvSpPr>
        <p:spPr>
          <a:xfrm>
            <a:off x="838200" y="281354"/>
            <a:ext cx="10515600" cy="5895609"/>
          </a:xfrm>
        </p:spPr>
        <p:txBody>
          <a:bodyPr>
            <a:normAutofit fontScale="92500" lnSpcReduction="10000"/>
          </a:bodyPr>
          <a:lstStyle/>
          <a:p>
            <a:pPr algn="r" rtl="1"/>
            <a:r>
              <a:rPr lang="fa-IR" dirty="0">
                <a:cs typeface="B Zar" panose="00000400000000000000" pitchFamily="2" charset="-78"/>
              </a:rPr>
              <a:t>چندین پروژه هوش مصنوعی به دنبال کدگذاری دانش درباره جهان به زبان های رسمی بوده اند. به عبارت دیگر آنها به دنبال توسعه ابزارهای هوشمندی بوده اند که به کمک آنها یک کامپیوتر بتواند به طور خودکار اظهارنظرها در یک زبان رسمی را به کمک قوانین استنتاج منطقی آن زبان توجیه کند.</a:t>
            </a:r>
          </a:p>
          <a:p>
            <a:pPr algn="r" rtl="1"/>
            <a:r>
              <a:rPr lang="fa-IR" dirty="0">
                <a:cs typeface="B Zar" panose="00000400000000000000" pitchFamily="2" charset="-78"/>
              </a:rPr>
              <a:t>به آن رویکرد مبتنی بر دانش (</a:t>
            </a:r>
            <a:r>
              <a:rPr lang="en-US" dirty="0">
                <a:cs typeface="B Zar" panose="00000400000000000000" pitchFamily="2" charset="-78"/>
              </a:rPr>
              <a:t>knowledge-based</a:t>
            </a:r>
            <a:r>
              <a:rPr lang="fa-IR" dirty="0">
                <a:cs typeface="B Zar" panose="00000400000000000000" pitchFamily="2" charset="-78"/>
              </a:rPr>
              <a:t>) هوش مصنوعی گویند.</a:t>
            </a:r>
          </a:p>
          <a:p>
            <a:pPr algn="r" rtl="1"/>
            <a:r>
              <a:rPr lang="fa-IR" dirty="0">
                <a:cs typeface="B Zar" panose="00000400000000000000" pitchFamily="2" charset="-78"/>
              </a:rPr>
              <a:t>هیچ یک از این پروژه ها به موفقیت بزرگی منجر نشده اند. یکی از معروف‌ترین پروژه‌ها </a:t>
            </a:r>
            <a:r>
              <a:rPr lang="en-US" dirty="0">
                <a:cs typeface="B Zar" panose="00000400000000000000" pitchFamily="2" charset="-78"/>
              </a:rPr>
              <a:t>Cyc </a:t>
            </a:r>
            <a:r>
              <a:rPr lang="fa-IR" dirty="0">
                <a:cs typeface="B Zar" panose="00000400000000000000" pitchFamily="2" charset="-78"/>
              </a:rPr>
              <a:t>است.</a:t>
            </a:r>
          </a:p>
          <a:p>
            <a:pPr algn="r" rtl="1"/>
            <a:r>
              <a:rPr lang="en-US" dirty="0">
                <a:cs typeface="B Zar" panose="00000400000000000000" pitchFamily="2" charset="-78"/>
              </a:rPr>
              <a:t>Cyc </a:t>
            </a:r>
            <a:r>
              <a:rPr lang="fa-IR" dirty="0">
                <a:cs typeface="B Zar" panose="00000400000000000000" pitchFamily="2" charset="-78"/>
              </a:rPr>
              <a:t>یک پروژه هوش مصنوعی بلند مدت است که هدف آن گردآوری یک هستی شناسی و پایگاه جامع دانش است که مفاهیم و قوانین اساسی در مورد نحوه عملکرد جهان را در بر می گیرد.</a:t>
            </a:r>
          </a:p>
          <a:p>
            <a:pPr algn="r" rtl="1"/>
            <a:r>
              <a:rPr lang="en-US" dirty="0">
                <a:cs typeface="B Zar" panose="00000400000000000000" pitchFamily="2" charset="-78"/>
              </a:rPr>
              <a:t>Cyc </a:t>
            </a:r>
            <a:r>
              <a:rPr lang="fa-IR" dirty="0">
                <a:cs typeface="B Zar" panose="00000400000000000000" pitchFamily="2" charset="-78"/>
              </a:rPr>
              <a:t>به دنبال به دست آوردن دانش عقل سلیم است. آن بر دانش ضمنی (</a:t>
            </a:r>
            <a:r>
              <a:rPr lang="en-US" dirty="0">
                <a:cs typeface="B Zar" panose="00000400000000000000" pitchFamily="2" charset="-78"/>
              </a:rPr>
              <a:t>implicit</a:t>
            </a:r>
            <a:r>
              <a:rPr lang="fa-IR" dirty="0">
                <a:cs typeface="B Zar" panose="00000400000000000000" pitchFamily="2" charset="-78"/>
              </a:rPr>
              <a:t>) که سایر پلتفرم‌های هوش مصنوعی ممکن است آنها را بدیهی تلقی کنند، تمرکز کرده است.</a:t>
            </a:r>
          </a:p>
          <a:p>
            <a:pPr algn="r" rtl="1"/>
            <a:r>
              <a:rPr lang="fa-IR" dirty="0">
                <a:cs typeface="B Zar" panose="00000400000000000000" pitchFamily="2" charset="-78"/>
              </a:rPr>
              <a:t>این با اطلاعاتی که ممکن است در جایی در اینترنت پیدا شود یا از طریق یک موتور جستجو یا ویکی‌پدیا بازیابی شود، در متفاوت است.</a:t>
            </a:r>
          </a:p>
          <a:p>
            <a:pPr algn="r" rtl="1"/>
            <a:r>
              <a:rPr lang="en-US" dirty="0">
                <a:cs typeface="B Zar" panose="00000400000000000000" pitchFamily="2" charset="-78"/>
              </a:rPr>
              <a:t>Cyc </a:t>
            </a:r>
            <a:r>
              <a:rPr lang="fa-IR" dirty="0">
                <a:cs typeface="B Zar" panose="00000400000000000000" pitchFamily="2" charset="-78"/>
              </a:rPr>
              <a:t> کاربران خود راقادر می‌سازد تا همانند انسان استدلال کنند  و در مواجهه با موقعیت‌های بدیع کمتر «شکننده» باشند.</a:t>
            </a:r>
          </a:p>
          <a:p>
            <a:pPr algn="r" rtl="1"/>
            <a:r>
              <a:rPr lang="fa-IR" dirty="0">
                <a:cs typeface="B Zar" panose="00000400000000000000" pitchFamily="2" charset="-78"/>
              </a:rPr>
              <a:t>این پروژه هنوز به اهداف خود نرسیده است. مثال </a:t>
            </a:r>
            <a:r>
              <a:rPr lang="en-US" dirty="0" err="1">
                <a:cs typeface="B Zar" panose="00000400000000000000" pitchFamily="2" charset="-78"/>
              </a:rPr>
              <a:t>FredWhileShaving</a:t>
            </a:r>
            <a:endParaRPr lang="fa-IR" dirty="0">
              <a:cs typeface="B Zar" panose="00000400000000000000" pitchFamily="2" charset="-78"/>
            </a:endParaRPr>
          </a:p>
        </p:txBody>
      </p:sp>
    </p:spTree>
    <p:extLst>
      <p:ext uri="{BB962C8B-B14F-4D97-AF65-F5344CB8AC3E}">
        <p14:creationId xmlns:p14="http://schemas.microsoft.com/office/powerpoint/2010/main" val="26348712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B606CB-75E5-7454-873C-5E43F495EEA5}"/>
              </a:ext>
            </a:extLst>
          </p:cNvPr>
          <p:cNvPicPr>
            <a:picLocks noChangeAspect="1"/>
          </p:cNvPicPr>
          <p:nvPr/>
        </p:nvPicPr>
        <p:blipFill>
          <a:blip r:embed="rId2"/>
          <a:stretch>
            <a:fillRect/>
          </a:stretch>
        </p:blipFill>
        <p:spPr>
          <a:xfrm>
            <a:off x="3523822" y="247723"/>
            <a:ext cx="4714789" cy="680745"/>
          </a:xfrm>
          <a:prstGeom prst="rect">
            <a:avLst/>
          </a:prstGeom>
        </p:spPr>
      </p:pic>
      <p:pic>
        <p:nvPicPr>
          <p:cNvPr id="5" name="Picture 4">
            <a:extLst>
              <a:ext uri="{FF2B5EF4-FFF2-40B4-BE49-F238E27FC236}">
                <a16:creationId xmlns:a16="http://schemas.microsoft.com/office/drawing/2014/main" id="{8C11B699-28C2-6471-F249-CB4D26EFA2C5}"/>
              </a:ext>
            </a:extLst>
          </p:cNvPr>
          <p:cNvPicPr>
            <a:picLocks noChangeAspect="1"/>
          </p:cNvPicPr>
          <p:nvPr/>
        </p:nvPicPr>
        <p:blipFill>
          <a:blip r:embed="rId3"/>
          <a:stretch>
            <a:fillRect/>
          </a:stretch>
        </p:blipFill>
        <p:spPr>
          <a:xfrm>
            <a:off x="1271598" y="1918188"/>
            <a:ext cx="9196158" cy="4206753"/>
          </a:xfrm>
          <a:prstGeom prst="rect">
            <a:avLst/>
          </a:prstGeom>
        </p:spPr>
      </p:pic>
    </p:spTree>
    <p:extLst>
      <p:ext uri="{BB962C8B-B14F-4D97-AF65-F5344CB8AC3E}">
        <p14:creationId xmlns:p14="http://schemas.microsoft.com/office/powerpoint/2010/main" val="1892221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05321E-D2BD-0E69-49E4-929142863D52}"/>
              </a:ext>
            </a:extLst>
          </p:cNvPr>
          <p:cNvPicPr>
            <a:picLocks noChangeAspect="1"/>
          </p:cNvPicPr>
          <p:nvPr/>
        </p:nvPicPr>
        <p:blipFill>
          <a:blip r:embed="rId2"/>
          <a:stretch>
            <a:fillRect/>
          </a:stretch>
        </p:blipFill>
        <p:spPr>
          <a:xfrm>
            <a:off x="1867253" y="129540"/>
            <a:ext cx="7649541" cy="869266"/>
          </a:xfrm>
          <a:prstGeom prst="rect">
            <a:avLst/>
          </a:prstGeom>
        </p:spPr>
      </p:pic>
      <p:pic>
        <p:nvPicPr>
          <p:cNvPr id="4" name="Picture 3">
            <a:extLst>
              <a:ext uri="{FF2B5EF4-FFF2-40B4-BE49-F238E27FC236}">
                <a16:creationId xmlns:a16="http://schemas.microsoft.com/office/drawing/2014/main" id="{F14BB387-9477-3D29-8C92-F0703F7FBBD3}"/>
              </a:ext>
            </a:extLst>
          </p:cNvPr>
          <p:cNvPicPr>
            <a:picLocks noChangeAspect="1"/>
          </p:cNvPicPr>
          <p:nvPr/>
        </p:nvPicPr>
        <p:blipFill>
          <a:blip r:embed="rId3"/>
          <a:stretch>
            <a:fillRect/>
          </a:stretch>
        </p:blipFill>
        <p:spPr>
          <a:xfrm>
            <a:off x="934521" y="1159558"/>
            <a:ext cx="10010144" cy="4921375"/>
          </a:xfrm>
          <a:prstGeom prst="rect">
            <a:avLst/>
          </a:prstGeom>
        </p:spPr>
      </p:pic>
    </p:spTree>
    <p:extLst>
      <p:ext uri="{BB962C8B-B14F-4D97-AF65-F5344CB8AC3E}">
        <p14:creationId xmlns:p14="http://schemas.microsoft.com/office/powerpoint/2010/main" val="40279592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0D72BC-D80C-2720-125B-89AEB2E2ED9C}"/>
              </a:ext>
            </a:extLst>
          </p:cNvPr>
          <p:cNvPicPr>
            <a:picLocks noChangeAspect="1"/>
          </p:cNvPicPr>
          <p:nvPr/>
        </p:nvPicPr>
        <p:blipFill>
          <a:blip r:embed="rId2"/>
          <a:stretch>
            <a:fillRect/>
          </a:stretch>
        </p:blipFill>
        <p:spPr>
          <a:xfrm>
            <a:off x="1149225" y="562707"/>
            <a:ext cx="9893549" cy="5444197"/>
          </a:xfrm>
          <a:prstGeom prst="rect">
            <a:avLst/>
          </a:prstGeom>
        </p:spPr>
      </p:pic>
    </p:spTree>
    <p:extLst>
      <p:ext uri="{BB962C8B-B14F-4D97-AF65-F5344CB8AC3E}">
        <p14:creationId xmlns:p14="http://schemas.microsoft.com/office/powerpoint/2010/main" val="19062215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B3206C-625E-5891-B238-A4874F24533F}"/>
              </a:ext>
            </a:extLst>
          </p:cNvPr>
          <p:cNvPicPr>
            <a:picLocks noChangeAspect="1"/>
          </p:cNvPicPr>
          <p:nvPr/>
        </p:nvPicPr>
        <p:blipFill>
          <a:blip r:embed="rId2"/>
          <a:stretch>
            <a:fillRect/>
          </a:stretch>
        </p:blipFill>
        <p:spPr>
          <a:xfrm>
            <a:off x="745588" y="407097"/>
            <a:ext cx="10311619" cy="5828307"/>
          </a:xfrm>
          <a:prstGeom prst="rect">
            <a:avLst/>
          </a:prstGeom>
        </p:spPr>
      </p:pic>
    </p:spTree>
    <p:extLst>
      <p:ext uri="{BB962C8B-B14F-4D97-AF65-F5344CB8AC3E}">
        <p14:creationId xmlns:p14="http://schemas.microsoft.com/office/powerpoint/2010/main" val="11768110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8D0B6C-B689-1408-EC45-EC0451437A38}"/>
              </a:ext>
            </a:extLst>
          </p:cNvPr>
          <p:cNvPicPr>
            <a:picLocks noChangeAspect="1"/>
          </p:cNvPicPr>
          <p:nvPr/>
        </p:nvPicPr>
        <p:blipFill>
          <a:blip r:embed="rId2"/>
          <a:stretch>
            <a:fillRect/>
          </a:stretch>
        </p:blipFill>
        <p:spPr>
          <a:xfrm>
            <a:off x="1425526" y="618866"/>
            <a:ext cx="9340947" cy="5620268"/>
          </a:xfrm>
          <a:prstGeom prst="rect">
            <a:avLst/>
          </a:prstGeom>
        </p:spPr>
      </p:pic>
    </p:spTree>
    <p:extLst>
      <p:ext uri="{BB962C8B-B14F-4D97-AF65-F5344CB8AC3E}">
        <p14:creationId xmlns:p14="http://schemas.microsoft.com/office/powerpoint/2010/main" val="40538579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E7D58C-7687-EFC9-E7E8-D5C471E354BA}"/>
              </a:ext>
            </a:extLst>
          </p:cNvPr>
          <p:cNvPicPr>
            <a:picLocks noChangeAspect="1"/>
          </p:cNvPicPr>
          <p:nvPr/>
        </p:nvPicPr>
        <p:blipFill>
          <a:blip r:embed="rId2"/>
          <a:stretch>
            <a:fillRect/>
          </a:stretch>
        </p:blipFill>
        <p:spPr>
          <a:xfrm>
            <a:off x="1131999" y="534503"/>
            <a:ext cx="9686055" cy="5788994"/>
          </a:xfrm>
          <a:prstGeom prst="rect">
            <a:avLst/>
          </a:prstGeom>
        </p:spPr>
      </p:pic>
    </p:spTree>
    <p:extLst>
      <p:ext uri="{BB962C8B-B14F-4D97-AF65-F5344CB8AC3E}">
        <p14:creationId xmlns:p14="http://schemas.microsoft.com/office/powerpoint/2010/main" val="1888848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5C6E41-FC5E-B2BF-DB1C-09DB2E898E7E}"/>
              </a:ext>
            </a:extLst>
          </p:cNvPr>
          <p:cNvPicPr>
            <a:picLocks noChangeAspect="1"/>
          </p:cNvPicPr>
          <p:nvPr/>
        </p:nvPicPr>
        <p:blipFill>
          <a:blip r:embed="rId2"/>
          <a:stretch>
            <a:fillRect/>
          </a:stretch>
        </p:blipFill>
        <p:spPr>
          <a:xfrm>
            <a:off x="543773" y="970332"/>
            <a:ext cx="11121113" cy="4530136"/>
          </a:xfrm>
          <a:prstGeom prst="rect">
            <a:avLst/>
          </a:prstGeom>
        </p:spPr>
      </p:pic>
    </p:spTree>
    <p:extLst>
      <p:ext uri="{BB962C8B-B14F-4D97-AF65-F5344CB8AC3E}">
        <p14:creationId xmlns:p14="http://schemas.microsoft.com/office/powerpoint/2010/main" val="19821045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C1927F-4423-B0AC-5666-8AB56E430062}"/>
              </a:ext>
            </a:extLst>
          </p:cNvPr>
          <p:cNvPicPr>
            <a:picLocks noChangeAspect="1"/>
          </p:cNvPicPr>
          <p:nvPr/>
        </p:nvPicPr>
        <p:blipFill>
          <a:blip r:embed="rId2"/>
          <a:stretch>
            <a:fillRect/>
          </a:stretch>
        </p:blipFill>
        <p:spPr>
          <a:xfrm>
            <a:off x="2069855" y="1885070"/>
            <a:ext cx="7763462" cy="4771000"/>
          </a:xfrm>
          <a:prstGeom prst="rect">
            <a:avLst/>
          </a:prstGeom>
        </p:spPr>
      </p:pic>
      <p:pic>
        <p:nvPicPr>
          <p:cNvPr id="5" name="Picture 4">
            <a:extLst>
              <a:ext uri="{FF2B5EF4-FFF2-40B4-BE49-F238E27FC236}">
                <a16:creationId xmlns:a16="http://schemas.microsoft.com/office/drawing/2014/main" id="{F360FCB8-8793-0462-ED30-BEF7DDD5D4CF}"/>
              </a:ext>
            </a:extLst>
          </p:cNvPr>
          <p:cNvPicPr>
            <a:picLocks noChangeAspect="1"/>
          </p:cNvPicPr>
          <p:nvPr/>
        </p:nvPicPr>
        <p:blipFill>
          <a:blip r:embed="rId3"/>
          <a:stretch>
            <a:fillRect/>
          </a:stretch>
        </p:blipFill>
        <p:spPr>
          <a:xfrm>
            <a:off x="1573088" y="736062"/>
            <a:ext cx="7544536" cy="917111"/>
          </a:xfrm>
          <a:prstGeom prst="rect">
            <a:avLst/>
          </a:prstGeom>
        </p:spPr>
      </p:pic>
    </p:spTree>
    <p:extLst>
      <p:ext uri="{BB962C8B-B14F-4D97-AF65-F5344CB8AC3E}">
        <p14:creationId xmlns:p14="http://schemas.microsoft.com/office/powerpoint/2010/main" val="10120499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787A30-65D9-32D5-F52A-402172066592}"/>
              </a:ext>
            </a:extLst>
          </p:cNvPr>
          <p:cNvPicPr>
            <a:picLocks noChangeAspect="1"/>
          </p:cNvPicPr>
          <p:nvPr/>
        </p:nvPicPr>
        <p:blipFill>
          <a:blip r:embed="rId2"/>
          <a:stretch>
            <a:fillRect/>
          </a:stretch>
        </p:blipFill>
        <p:spPr>
          <a:xfrm>
            <a:off x="2733307" y="105507"/>
            <a:ext cx="6050715" cy="1104313"/>
          </a:xfrm>
          <a:prstGeom prst="rect">
            <a:avLst/>
          </a:prstGeom>
        </p:spPr>
      </p:pic>
      <p:pic>
        <p:nvPicPr>
          <p:cNvPr id="5" name="Picture 4">
            <a:extLst>
              <a:ext uri="{FF2B5EF4-FFF2-40B4-BE49-F238E27FC236}">
                <a16:creationId xmlns:a16="http://schemas.microsoft.com/office/drawing/2014/main" id="{8F39FF9E-1371-69E2-FB5E-23B899A3256F}"/>
              </a:ext>
            </a:extLst>
          </p:cNvPr>
          <p:cNvPicPr>
            <a:picLocks noChangeAspect="1"/>
          </p:cNvPicPr>
          <p:nvPr/>
        </p:nvPicPr>
        <p:blipFill>
          <a:blip r:embed="rId3"/>
          <a:stretch>
            <a:fillRect/>
          </a:stretch>
        </p:blipFill>
        <p:spPr>
          <a:xfrm>
            <a:off x="1430348" y="1209820"/>
            <a:ext cx="8639482" cy="1544808"/>
          </a:xfrm>
          <a:prstGeom prst="rect">
            <a:avLst/>
          </a:prstGeom>
        </p:spPr>
      </p:pic>
      <p:pic>
        <p:nvPicPr>
          <p:cNvPr id="7" name="Picture 6">
            <a:extLst>
              <a:ext uri="{FF2B5EF4-FFF2-40B4-BE49-F238E27FC236}">
                <a16:creationId xmlns:a16="http://schemas.microsoft.com/office/drawing/2014/main" id="{CB3C4944-1EEE-B3F9-5DC1-24251780C69F}"/>
              </a:ext>
            </a:extLst>
          </p:cNvPr>
          <p:cNvPicPr>
            <a:picLocks noChangeAspect="1"/>
          </p:cNvPicPr>
          <p:nvPr/>
        </p:nvPicPr>
        <p:blipFill>
          <a:blip r:embed="rId4"/>
          <a:stretch>
            <a:fillRect/>
          </a:stretch>
        </p:blipFill>
        <p:spPr>
          <a:xfrm>
            <a:off x="733058" y="2944176"/>
            <a:ext cx="9336772" cy="969648"/>
          </a:xfrm>
          <a:prstGeom prst="rect">
            <a:avLst/>
          </a:prstGeom>
        </p:spPr>
      </p:pic>
      <p:pic>
        <p:nvPicPr>
          <p:cNvPr id="11" name="Picture 10">
            <a:extLst>
              <a:ext uri="{FF2B5EF4-FFF2-40B4-BE49-F238E27FC236}">
                <a16:creationId xmlns:a16="http://schemas.microsoft.com/office/drawing/2014/main" id="{1989EA3F-6D5E-BDB6-5EF4-08433CEBFFB7}"/>
              </a:ext>
            </a:extLst>
          </p:cNvPr>
          <p:cNvPicPr>
            <a:picLocks noChangeAspect="1"/>
          </p:cNvPicPr>
          <p:nvPr/>
        </p:nvPicPr>
        <p:blipFill>
          <a:blip r:embed="rId5"/>
          <a:stretch>
            <a:fillRect/>
          </a:stretch>
        </p:blipFill>
        <p:spPr>
          <a:xfrm>
            <a:off x="154745" y="4927722"/>
            <a:ext cx="11422966" cy="530542"/>
          </a:xfrm>
          <a:prstGeom prst="rect">
            <a:avLst/>
          </a:prstGeom>
        </p:spPr>
      </p:pic>
    </p:spTree>
    <p:extLst>
      <p:ext uri="{BB962C8B-B14F-4D97-AF65-F5344CB8AC3E}">
        <p14:creationId xmlns:p14="http://schemas.microsoft.com/office/powerpoint/2010/main" val="28507450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2F74F9-30CD-2A04-7CA2-22BA529C9D31}"/>
              </a:ext>
            </a:extLst>
          </p:cNvPr>
          <p:cNvPicPr>
            <a:picLocks noChangeAspect="1"/>
          </p:cNvPicPr>
          <p:nvPr/>
        </p:nvPicPr>
        <p:blipFill>
          <a:blip r:embed="rId2"/>
          <a:stretch>
            <a:fillRect/>
          </a:stretch>
        </p:blipFill>
        <p:spPr>
          <a:xfrm>
            <a:off x="1608977" y="1252026"/>
            <a:ext cx="8597930" cy="3938953"/>
          </a:xfrm>
          <a:prstGeom prst="rect">
            <a:avLst/>
          </a:prstGeom>
        </p:spPr>
      </p:pic>
    </p:spTree>
    <p:extLst>
      <p:ext uri="{BB962C8B-B14F-4D97-AF65-F5344CB8AC3E}">
        <p14:creationId xmlns:p14="http://schemas.microsoft.com/office/powerpoint/2010/main" val="1307129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8FD566-9691-4AE2-D35F-66C5DD86F3B1}"/>
              </a:ext>
            </a:extLst>
          </p:cNvPr>
          <p:cNvSpPr>
            <a:spLocks noGrp="1"/>
          </p:cNvSpPr>
          <p:nvPr>
            <p:ph idx="1"/>
          </p:nvPr>
        </p:nvSpPr>
        <p:spPr>
          <a:xfrm>
            <a:off x="838200" y="436098"/>
            <a:ext cx="10515600" cy="5740865"/>
          </a:xfrm>
        </p:spPr>
        <p:txBody>
          <a:bodyPr/>
          <a:lstStyle/>
          <a:p>
            <a:pPr algn="r" rtl="1"/>
            <a:r>
              <a:rPr lang="fa-IR" dirty="0">
                <a:cs typeface="B Zar" panose="00000400000000000000" pitchFamily="2" charset="-78"/>
              </a:rPr>
              <a:t>بسیاری از وظایف هوش مصنوعی را می توان با طراحی مجموعه مناسبی از ویژگی ها، سپس ارائه این ویژگی ها به یک الگوریتم یادگیری ماشینی ساده، حل کرد. </a:t>
            </a:r>
          </a:p>
          <a:p>
            <a:pPr algn="r" rtl="1"/>
            <a:r>
              <a:rPr lang="fa-IR" dirty="0">
                <a:cs typeface="B Zar" panose="00000400000000000000" pitchFamily="2" charset="-78"/>
              </a:rPr>
              <a:t>به عنوان مثال، یک ویژگی مفید برای شناسایی گوینده از روی صدا، تخمین اندازه مجرای صوتی گوینده است. این ویژگی یک سرنخ قوی در مورد اینکه گوینده مرد، زن یا کودک است می دهد.</a:t>
            </a:r>
          </a:p>
          <a:p>
            <a:pPr algn="r" rtl="1"/>
            <a:r>
              <a:rPr lang="fa-IR" sz="2600" b="1" dirty="0">
                <a:solidFill>
                  <a:srgbClr val="FF0000"/>
                </a:solidFill>
                <a:cs typeface="B Zar" panose="00000400000000000000" pitchFamily="2" charset="-78"/>
              </a:rPr>
              <a:t>اما </a:t>
            </a:r>
            <a:r>
              <a:rPr lang="fa-IR" dirty="0">
                <a:cs typeface="B Zar" panose="00000400000000000000" pitchFamily="2" charset="-78"/>
              </a:rPr>
              <a:t>برای بسیاری از وظایف، دشوار است که بدانید چه ویژگی هایی باید استخراج شوند.</a:t>
            </a:r>
          </a:p>
          <a:p>
            <a:pPr algn="r" rtl="1"/>
            <a:r>
              <a:rPr lang="fa-IR" dirty="0">
                <a:cs typeface="B Zar" panose="00000400000000000000" pitchFamily="2" charset="-78"/>
              </a:rPr>
              <a:t>به عنوان مثال، فرض کنید که می خواهیم برنامه ای برای تشخیص خودروها در عکس ها بنویسیم. می دانیم که اتومبیل ها دارای چرخ هستند، بنابراین ممکن است بخواهیم از وجود چرخ به عنوان یک ویژگی استفاده کنیم. </a:t>
            </a:r>
          </a:p>
          <a:p>
            <a:pPr algn="r" rtl="1"/>
            <a:r>
              <a:rPr lang="fa-IR" dirty="0">
                <a:cs typeface="B Zar" panose="00000400000000000000" pitchFamily="2" charset="-78"/>
              </a:rPr>
              <a:t>متأسفانه، توصیف دقیق اینکه یک چرخ از نظر مقادیر پیکسل چگونه به نظر می رسد دشوار است.</a:t>
            </a:r>
          </a:p>
          <a:p>
            <a:pPr algn="r" rtl="1"/>
            <a:r>
              <a:rPr lang="fa-IR" dirty="0">
                <a:cs typeface="B Zar" panose="00000400000000000000" pitchFamily="2" charset="-78"/>
              </a:rPr>
              <a:t> یک چرخ شکل هندسی ساده‌ای دارد، اما تصویر آن ممکن است با سایه‌هایی که روی چرخ می‌افتد، نور خورشید از قسمت‌های فلزی چرخ، گلگیر ماشین یا جسمی در پیش‌زمینه که قسمتی از چرخ را پنهان می‌کند، پیچیده شود.</a:t>
            </a:r>
            <a:endParaRPr lang="en-US" dirty="0">
              <a:cs typeface="B Zar" panose="00000400000000000000" pitchFamily="2" charset="-78"/>
            </a:endParaRPr>
          </a:p>
        </p:txBody>
      </p:sp>
    </p:spTree>
    <p:extLst>
      <p:ext uri="{BB962C8B-B14F-4D97-AF65-F5344CB8AC3E}">
        <p14:creationId xmlns:p14="http://schemas.microsoft.com/office/powerpoint/2010/main" val="20396019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8E593B-4710-50DF-33D2-405E0F8772CD}"/>
              </a:ext>
            </a:extLst>
          </p:cNvPr>
          <p:cNvPicPr>
            <a:picLocks noChangeAspect="1"/>
          </p:cNvPicPr>
          <p:nvPr/>
        </p:nvPicPr>
        <p:blipFill>
          <a:blip r:embed="rId2"/>
          <a:stretch>
            <a:fillRect/>
          </a:stretch>
        </p:blipFill>
        <p:spPr>
          <a:xfrm>
            <a:off x="1125761" y="1010309"/>
            <a:ext cx="10331349" cy="2000177"/>
          </a:xfrm>
          <a:prstGeom prst="rect">
            <a:avLst/>
          </a:prstGeom>
        </p:spPr>
      </p:pic>
      <p:pic>
        <p:nvPicPr>
          <p:cNvPr id="5" name="Picture 4">
            <a:extLst>
              <a:ext uri="{FF2B5EF4-FFF2-40B4-BE49-F238E27FC236}">
                <a16:creationId xmlns:a16="http://schemas.microsoft.com/office/drawing/2014/main" id="{60339942-147F-7EB8-00D4-935DF4FCB989}"/>
              </a:ext>
            </a:extLst>
          </p:cNvPr>
          <p:cNvPicPr>
            <a:picLocks noChangeAspect="1"/>
          </p:cNvPicPr>
          <p:nvPr/>
        </p:nvPicPr>
        <p:blipFill>
          <a:blip r:embed="rId3"/>
          <a:stretch>
            <a:fillRect/>
          </a:stretch>
        </p:blipFill>
        <p:spPr>
          <a:xfrm>
            <a:off x="980865" y="3429000"/>
            <a:ext cx="10625406" cy="2682827"/>
          </a:xfrm>
          <a:prstGeom prst="rect">
            <a:avLst/>
          </a:prstGeom>
        </p:spPr>
      </p:pic>
    </p:spTree>
    <p:extLst>
      <p:ext uri="{BB962C8B-B14F-4D97-AF65-F5344CB8AC3E}">
        <p14:creationId xmlns:p14="http://schemas.microsoft.com/office/powerpoint/2010/main" val="26395640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8EE014-5E91-210C-805B-BA2D3603EDAB}"/>
              </a:ext>
            </a:extLst>
          </p:cNvPr>
          <p:cNvPicPr>
            <a:picLocks noChangeAspect="1"/>
          </p:cNvPicPr>
          <p:nvPr/>
        </p:nvPicPr>
        <p:blipFill>
          <a:blip r:embed="rId2"/>
          <a:stretch>
            <a:fillRect/>
          </a:stretch>
        </p:blipFill>
        <p:spPr>
          <a:xfrm>
            <a:off x="1244599" y="105947"/>
            <a:ext cx="9348372" cy="2883877"/>
          </a:xfrm>
          <a:prstGeom prst="rect">
            <a:avLst/>
          </a:prstGeom>
        </p:spPr>
      </p:pic>
      <p:pic>
        <p:nvPicPr>
          <p:cNvPr id="5" name="Picture 4">
            <a:extLst>
              <a:ext uri="{FF2B5EF4-FFF2-40B4-BE49-F238E27FC236}">
                <a16:creationId xmlns:a16="http://schemas.microsoft.com/office/drawing/2014/main" id="{D66EFCC0-10FB-017A-9116-110C2FBDCB1C}"/>
              </a:ext>
            </a:extLst>
          </p:cNvPr>
          <p:cNvPicPr>
            <a:picLocks noChangeAspect="1"/>
          </p:cNvPicPr>
          <p:nvPr/>
        </p:nvPicPr>
        <p:blipFill>
          <a:blip r:embed="rId3"/>
          <a:stretch>
            <a:fillRect/>
          </a:stretch>
        </p:blipFill>
        <p:spPr>
          <a:xfrm>
            <a:off x="970672" y="2989824"/>
            <a:ext cx="10297550" cy="3762229"/>
          </a:xfrm>
          <a:prstGeom prst="rect">
            <a:avLst/>
          </a:prstGeom>
        </p:spPr>
      </p:pic>
    </p:spTree>
    <p:extLst>
      <p:ext uri="{BB962C8B-B14F-4D97-AF65-F5344CB8AC3E}">
        <p14:creationId xmlns:p14="http://schemas.microsoft.com/office/powerpoint/2010/main" val="20678252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CAF077-408E-21E3-77B9-B0BF53580C8A}"/>
              </a:ext>
            </a:extLst>
          </p:cNvPr>
          <p:cNvPicPr>
            <a:picLocks noChangeAspect="1"/>
          </p:cNvPicPr>
          <p:nvPr/>
        </p:nvPicPr>
        <p:blipFill>
          <a:blip r:embed="rId2"/>
          <a:stretch>
            <a:fillRect/>
          </a:stretch>
        </p:blipFill>
        <p:spPr>
          <a:xfrm>
            <a:off x="1469491" y="239151"/>
            <a:ext cx="8489404" cy="2447778"/>
          </a:xfrm>
          <a:prstGeom prst="rect">
            <a:avLst/>
          </a:prstGeom>
        </p:spPr>
      </p:pic>
      <p:pic>
        <p:nvPicPr>
          <p:cNvPr id="5" name="Picture 4">
            <a:extLst>
              <a:ext uri="{FF2B5EF4-FFF2-40B4-BE49-F238E27FC236}">
                <a16:creationId xmlns:a16="http://schemas.microsoft.com/office/drawing/2014/main" id="{3AD99108-CC9F-F827-7AB4-61A32EBCFB5E}"/>
              </a:ext>
            </a:extLst>
          </p:cNvPr>
          <p:cNvPicPr>
            <a:picLocks noChangeAspect="1"/>
          </p:cNvPicPr>
          <p:nvPr/>
        </p:nvPicPr>
        <p:blipFill>
          <a:blip r:embed="rId3"/>
          <a:stretch>
            <a:fillRect/>
          </a:stretch>
        </p:blipFill>
        <p:spPr>
          <a:xfrm>
            <a:off x="1025727" y="2801449"/>
            <a:ext cx="9611877" cy="3588434"/>
          </a:xfrm>
          <a:prstGeom prst="rect">
            <a:avLst/>
          </a:prstGeom>
        </p:spPr>
      </p:pic>
    </p:spTree>
    <p:extLst>
      <p:ext uri="{BB962C8B-B14F-4D97-AF65-F5344CB8AC3E}">
        <p14:creationId xmlns:p14="http://schemas.microsoft.com/office/powerpoint/2010/main" val="20518127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D51071-C625-F668-38F5-07289725EF15}"/>
              </a:ext>
            </a:extLst>
          </p:cNvPr>
          <p:cNvPicPr>
            <a:picLocks noChangeAspect="1"/>
          </p:cNvPicPr>
          <p:nvPr/>
        </p:nvPicPr>
        <p:blipFill>
          <a:blip r:embed="rId2"/>
          <a:stretch>
            <a:fillRect/>
          </a:stretch>
        </p:blipFill>
        <p:spPr>
          <a:xfrm>
            <a:off x="1498149" y="140676"/>
            <a:ext cx="8815156" cy="2428215"/>
          </a:xfrm>
          <a:prstGeom prst="rect">
            <a:avLst/>
          </a:prstGeom>
        </p:spPr>
      </p:pic>
      <p:pic>
        <p:nvPicPr>
          <p:cNvPr id="5" name="Picture 4">
            <a:extLst>
              <a:ext uri="{FF2B5EF4-FFF2-40B4-BE49-F238E27FC236}">
                <a16:creationId xmlns:a16="http://schemas.microsoft.com/office/drawing/2014/main" id="{FA45549E-50F9-560C-45DA-390BBCA89F3A}"/>
              </a:ext>
            </a:extLst>
          </p:cNvPr>
          <p:cNvPicPr>
            <a:picLocks noChangeAspect="1"/>
          </p:cNvPicPr>
          <p:nvPr/>
        </p:nvPicPr>
        <p:blipFill>
          <a:blip r:embed="rId3"/>
          <a:stretch>
            <a:fillRect/>
          </a:stretch>
        </p:blipFill>
        <p:spPr>
          <a:xfrm>
            <a:off x="1498148" y="2623626"/>
            <a:ext cx="9221433" cy="4057635"/>
          </a:xfrm>
          <a:prstGeom prst="rect">
            <a:avLst/>
          </a:prstGeom>
        </p:spPr>
      </p:pic>
    </p:spTree>
    <p:extLst>
      <p:ext uri="{BB962C8B-B14F-4D97-AF65-F5344CB8AC3E}">
        <p14:creationId xmlns:p14="http://schemas.microsoft.com/office/powerpoint/2010/main" val="1489864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3D7382-8CD3-F1F3-E5FE-6824B06DFF3B}"/>
              </a:ext>
            </a:extLst>
          </p:cNvPr>
          <p:cNvPicPr>
            <a:picLocks noChangeAspect="1"/>
          </p:cNvPicPr>
          <p:nvPr/>
        </p:nvPicPr>
        <p:blipFill>
          <a:blip r:embed="rId2"/>
          <a:stretch>
            <a:fillRect/>
          </a:stretch>
        </p:blipFill>
        <p:spPr>
          <a:xfrm>
            <a:off x="239549" y="857107"/>
            <a:ext cx="11097002" cy="1233000"/>
          </a:xfrm>
          <a:prstGeom prst="rect">
            <a:avLst/>
          </a:prstGeom>
        </p:spPr>
      </p:pic>
      <p:pic>
        <p:nvPicPr>
          <p:cNvPr id="5" name="Picture 4">
            <a:extLst>
              <a:ext uri="{FF2B5EF4-FFF2-40B4-BE49-F238E27FC236}">
                <a16:creationId xmlns:a16="http://schemas.microsoft.com/office/drawing/2014/main" id="{70351721-2B1A-054F-D5AE-55127F14C164}"/>
              </a:ext>
            </a:extLst>
          </p:cNvPr>
          <p:cNvPicPr>
            <a:picLocks noChangeAspect="1"/>
          </p:cNvPicPr>
          <p:nvPr/>
        </p:nvPicPr>
        <p:blipFill>
          <a:blip r:embed="rId3"/>
          <a:stretch>
            <a:fillRect/>
          </a:stretch>
        </p:blipFill>
        <p:spPr>
          <a:xfrm>
            <a:off x="239549" y="2714625"/>
            <a:ext cx="11404951" cy="2855998"/>
          </a:xfrm>
          <a:prstGeom prst="rect">
            <a:avLst/>
          </a:prstGeom>
        </p:spPr>
      </p:pic>
    </p:spTree>
    <p:extLst>
      <p:ext uri="{BB962C8B-B14F-4D97-AF65-F5344CB8AC3E}">
        <p14:creationId xmlns:p14="http://schemas.microsoft.com/office/powerpoint/2010/main" val="24909001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D26D6D-FD6A-45D7-1038-01E91CED28E3}"/>
              </a:ext>
            </a:extLst>
          </p:cNvPr>
          <p:cNvPicPr>
            <a:picLocks noChangeAspect="1"/>
          </p:cNvPicPr>
          <p:nvPr/>
        </p:nvPicPr>
        <p:blipFill>
          <a:blip r:embed="rId2"/>
          <a:stretch>
            <a:fillRect/>
          </a:stretch>
        </p:blipFill>
        <p:spPr>
          <a:xfrm>
            <a:off x="1055077" y="465548"/>
            <a:ext cx="10339753" cy="5782666"/>
          </a:xfrm>
          <a:prstGeom prst="rect">
            <a:avLst/>
          </a:prstGeom>
        </p:spPr>
      </p:pic>
    </p:spTree>
    <p:extLst>
      <p:ext uri="{BB962C8B-B14F-4D97-AF65-F5344CB8AC3E}">
        <p14:creationId xmlns:p14="http://schemas.microsoft.com/office/powerpoint/2010/main" val="26051429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05DD75-7F23-C2BA-3FE0-632281FEE203}"/>
              </a:ext>
            </a:extLst>
          </p:cNvPr>
          <p:cNvPicPr>
            <a:picLocks noChangeAspect="1"/>
          </p:cNvPicPr>
          <p:nvPr/>
        </p:nvPicPr>
        <p:blipFill>
          <a:blip r:embed="rId2"/>
          <a:stretch>
            <a:fillRect/>
          </a:stretch>
        </p:blipFill>
        <p:spPr>
          <a:xfrm>
            <a:off x="1169210" y="553240"/>
            <a:ext cx="9853580" cy="5172311"/>
          </a:xfrm>
          <a:prstGeom prst="rect">
            <a:avLst/>
          </a:prstGeom>
        </p:spPr>
      </p:pic>
    </p:spTree>
    <p:extLst>
      <p:ext uri="{BB962C8B-B14F-4D97-AF65-F5344CB8AC3E}">
        <p14:creationId xmlns:p14="http://schemas.microsoft.com/office/powerpoint/2010/main" val="1143652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9FCEDE-79A7-E6B3-3105-AC133D4A1FEA}"/>
              </a:ext>
            </a:extLst>
          </p:cNvPr>
          <p:cNvPicPr>
            <a:picLocks noChangeAspect="1"/>
          </p:cNvPicPr>
          <p:nvPr/>
        </p:nvPicPr>
        <p:blipFill>
          <a:blip r:embed="rId2"/>
          <a:stretch>
            <a:fillRect/>
          </a:stretch>
        </p:blipFill>
        <p:spPr>
          <a:xfrm>
            <a:off x="1181570" y="917917"/>
            <a:ext cx="9828859" cy="5022166"/>
          </a:xfrm>
          <a:prstGeom prst="rect">
            <a:avLst/>
          </a:prstGeom>
        </p:spPr>
      </p:pic>
    </p:spTree>
    <p:extLst>
      <p:ext uri="{BB962C8B-B14F-4D97-AF65-F5344CB8AC3E}">
        <p14:creationId xmlns:p14="http://schemas.microsoft.com/office/powerpoint/2010/main" val="24168589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891080-1757-9A6F-03ED-94C4B91F0CA7}"/>
              </a:ext>
            </a:extLst>
          </p:cNvPr>
          <p:cNvPicPr>
            <a:picLocks noChangeAspect="1"/>
          </p:cNvPicPr>
          <p:nvPr/>
        </p:nvPicPr>
        <p:blipFill>
          <a:blip r:embed="rId2"/>
          <a:stretch>
            <a:fillRect/>
          </a:stretch>
        </p:blipFill>
        <p:spPr>
          <a:xfrm>
            <a:off x="880241" y="1294228"/>
            <a:ext cx="10982540" cy="4065563"/>
          </a:xfrm>
          <a:prstGeom prst="rect">
            <a:avLst/>
          </a:prstGeom>
        </p:spPr>
      </p:pic>
    </p:spTree>
    <p:extLst>
      <p:ext uri="{BB962C8B-B14F-4D97-AF65-F5344CB8AC3E}">
        <p14:creationId xmlns:p14="http://schemas.microsoft.com/office/powerpoint/2010/main" val="39577769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346F0-A7D3-3E31-9617-3BCBB46E79D1}"/>
              </a:ext>
            </a:extLst>
          </p:cNvPr>
          <p:cNvPicPr>
            <a:picLocks noChangeAspect="1"/>
          </p:cNvPicPr>
          <p:nvPr/>
        </p:nvPicPr>
        <p:blipFill>
          <a:blip r:embed="rId2"/>
          <a:stretch>
            <a:fillRect/>
          </a:stretch>
        </p:blipFill>
        <p:spPr>
          <a:xfrm>
            <a:off x="604911" y="313938"/>
            <a:ext cx="10353821" cy="6632647"/>
          </a:xfrm>
          <a:prstGeom prst="rect">
            <a:avLst/>
          </a:prstGeom>
        </p:spPr>
      </p:pic>
    </p:spTree>
    <p:extLst>
      <p:ext uri="{BB962C8B-B14F-4D97-AF65-F5344CB8AC3E}">
        <p14:creationId xmlns:p14="http://schemas.microsoft.com/office/powerpoint/2010/main" val="1832128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CC8B-8B1A-33AE-D8B0-6674CAE62046}"/>
              </a:ext>
            </a:extLst>
          </p:cNvPr>
          <p:cNvSpPr>
            <a:spLocks noGrp="1"/>
          </p:cNvSpPr>
          <p:nvPr>
            <p:ph type="title"/>
          </p:nvPr>
        </p:nvSpPr>
        <p:spPr/>
        <p:txBody>
          <a:bodyPr/>
          <a:lstStyle/>
          <a:p>
            <a:pPr algn="ctr" rtl="1"/>
            <a:r>
              <a:rPr lang="fa-IR" dirty="0">
                <a:cs typeface="B Zar" panose="00000400000000000000" pitchFamily="2" charset="-78"/>
              </a:rPr>
              <a:t>یادگیری بازنمایی </a:t>
            </a:r>
            <a:r>
              <a:rPr lang="en-US" dirty="0">
                <a:cs typeface="B Zar" panose="00000400000000000000" pitchFamily="2" charset="-78"/>
              </a:rPr>
              <a:t>representation learning</a:t>
            </a:r>
          </a:p>
        </p:txBody>
      </p:sp>
      <p:sp>
        <p:nvSpPr>
          <p:cNvPr id="3" name="Content Placeholder 2">
            <a:extLst>
              <a:ext uri="{FF2B5EF4-FFF2-40B4-BE49-F238E27FC236}">
                <a16:creationId xmlns:a16="http://schemas.microsoft.com/office/drawing/2014/main" id="{FCD7EEC9-5BB0-C655-CAF7-4849B7C16FBF}"/>
              </a:ext>
            </a:extLst>
          </p:cNvPr>
          <p:cNvSpPr>
            <a:spLocks noGrp="1"/>
          </p:cNvSpPr>
          <p:nvPr>
            <p:ph idx="1"/>
          </p:nvPr>
        </p:nvSpPr>
        <p:spPr/>
        <p:txBody>
          <a:bodyPr/>
          <a:lstStyle/>
          <a:p>
            <a:pPr algn="r" rtl="1"/>
            <a:r>
              <a:rPr lang="fa-IR" dirty="0">
                <a:cs typeface="B Zar" panose="00000400000000000000" pitchFamily="2" charset="-78"/>
              </a:rPr>
              <a:t>یک راه حل برای این مشکل استفاده از یادگیری ماشین برای کشف نه تنها نگاشت از نمایش به خروجی، بلکه خود نمایش است. </a:t>
            </a:r>
            <a:r>
              <a:rPr lang="fa-IR" dirty="0">
                <a:highlight>
                  <a:srgbClr val="FFFF00"/>
                </a:highlight>
                <a:cs typeface="B Zar" panose="00000400000000000000" pitchFamily="2" charset="-78"/>
              </a:rPr>
              <a:t>این رویکرد به عنوان یادگیری بازنمایی شناخته می شود</a:t>
            </a:r>
            <a:r>
              <a:rPr lang="fa-IR" dirty="0">
                <a:cs typeface="B Zar" panose="00000400000000000000" pitchFamily="2" charset="-78"/>
              </a:rPr>
              <a:t>.</a:t>
            </a:r>
          </a:p>
          <a:p>
            <a:pPr algn="r" rtl="1"/>
            <a:r>
              <a:rPr lang="fa-IR" dirty="0">
                <a:cs typeface="B Zar" panose="00000400000000000000" pitchFamily="2" charset="-78"/>
              </a:rPr>
              <a:t>یادگیری بازنمایی، فرآیندی است که داده‌های خام را به الگوهای قابل درک برای </a:t>
            </a:r>
            <a:r>
              <a:rPr lang="fa-IR" dirty="0">
                <a:cs typeface="B Zar" panose="00000400000000000000" pitchFamily="2" charset="-78"/>
                <a:hlinkClick r:id="rId2"/>
              </a:rPr>
              <a:t>یادگیری ماشین</a:t>
            </a:r>
            <a:r>
              <a:rPr lang="fa-IR" dirty="0">
                <a:cs typeface="B Zar" panose="00000400000000000000" pitchFamily="2" charset="-78"/>
              </a:rPr>
              <a:t> ساده می‌کند. این نوع یادگیری قابلیت تفسیر را افزایش می‌دهد، ویژگی‌های پنهان را آشکار می‌کند و به فرآیند یادگیری کمک می‌کند.</a:t>
            </a:r>
          </a:p>
          <a:p>
            <a:pPr algn="r" rtl="1"/>
            <a:r>
              <a:rPr lang="fa-IR" dirty="0">
                <a:cs typeface="B Zar" panose="00000400000000000000" pitchFamily="2" charset="-78"/>
              </a:rPr>
              <a:t>داده‌ها به شکل خام (کلمات و حروف در متن، پیکسل‌ها در تصاویر) برای ماشین‌ها پیچیده‌تر از آن است که مستقیماً پردازش شوند. یادگیری بازنمایی، داده‌ها را به نمایشی تبدیل می‌کند که ماشین‌ها می‌توانند برای طبقه‌بندی یا پیش‌بینی از آن استفاده کنند.</a:t>
            </a:r>
            <a:endParaRPr lang="en-US" dirty="0">
              <a:cs typeface="B Zar" panose="00000400000000000000" pitchFamily="2" charset="-78"/>
            </a:endParaRPr>
          </a:p>
        </p:txBody>
      </p:sp>
    </p:spTree>
    <p:extLst>
      <p:ext uri="{BB962C8B-B14F-4D97-AF65-F5344CB8AC3E}">
        <p14:creationId xmlns:p14="http://schemas.microsoft.com/office/powerpoint/2010/main" val="15946755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055A8A-DA1F-AE37-23CD-C42B32EC7809}"/>
              </a:ext>
            </a:extLst>
          </p:cNvPr>
          <p:cNvPicPr>
            <a:picLocks noChangeAspect="1"/>
          </p:cNvPicPr>
          <p:nvPr/>
        </p:nvPicPr>
        <p:blipFill>
          <a:blip r:embed="rId2"/>
          <a:stretch>
            <a:fillRect/>
          </a:stretch>
        </p:blipFill>
        <p:spPr>
          <a:xfrm>
            <a:off x="1361301" y="144119"/>
            <a:ext cx="9469398" cy="2303659"/>
          </a:xfrm>
          <a:prstGeom prst="rect">
            <a:avLst/>
          </a:prstGeom>
        </p:spPr>
      </p:pic>
      <p:pic>
        <p:nvPicPr>
          <p:cNvPr id="7" name="Picture 6">
            <a:extLst>
              <a:ext uri="{FF2B5EF4-FFF2-40B4-BE49-F238E27FC236}">
                <a16:creationId xmlns:a16="http://schemas.microsoft.com/office/drawing/2014/main" id="{EC9C9348-284E-BFCF-144C-767F55D8BF40}"/>
              </a:ext>
            </a:extLst>
          </p:cNvPr>
          <p:cNvPicPr>
            <a:picLocks noChangeAspect="1"/>
          </p:cNvPicPr>
          <p:nvPr/>
        </p:nvPicPr>
        <p:blipFill>
          <a:blip r:embed="rId3"/>
          <a:stretch>
            <a:fillRect/>
          </a:stretch>
        </p:blipFill>
        <p:spPr>
          <a:xfrm>
            <a:off x="689317" y="2447779"/>
            <a:ext cx="10972799" cy="4266102"/>
          </a:xfrm>
          <a:prstGeom prst="rect">
            <a:avLst/>
          </a:prstGeom>
        </p:spPr>
      </p:pic>
    </p:spTree>
    <p:extLst>
      <p:ext uri="{BB962C8B-B14F-4D97-AF65-F5344CB8AC3E}">
        <p14:creationId xmlns:p14="http://schemas.microsoft.com/office/powerpoint/2010/main" val="4047751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0A8161-920D-D3E2-FC24-1FBC2534777D}"/>
              </a:ext>
            </a:extLst>
          </p:cNvPr>
          <p:cNvPicPr>
            <a:picLocks noChangeAspect="1"/>
          </p:cNvPicPr>
          <p:nvPr/>
        </p:nvPicPr>
        <p:blipFill>
          <a:blip r:embed="rId2"/>
          <a:stretch>
            <a:fillRect/>
          </a:stretch>
        </p:blipFill>
        <p:spPr>
          <a:xfrm>
            <a:off x="489668" y="126608"/>
            <a:ext cx="11212663" cy="825012"/>
          </a:xfrm>
          <a:prstGeom prst="rect">
            <a:avLst/>
          </a:prstGeom>
        </p:spPr>
      </p:pic>
      <p:pic>
        <p:nvPicPr>
          <p:cNvPr id="5" name="Picture 4">
            <a:extLst>
              <a:ext uri="{FF2B5EF4-FFF2-40B4-BE49-F238E27FC236}">
                <a16:creationId xmlns:a16="http://schemas.microsoft.com/office/drawing/2014/main" id="{FD9D9F8E-D97D-E8F2-8A4C-22576315345B}"/>
              </a:ext>
            </a:extLst>
          </p:cNvPr>
          <p:cNvPicPr>
            <a:picLocks noChangeAspect="1"/>
          </p:cNvPicPr>
          <p:nvPr/>
        </p:nvPicPr>
        <p:blipFill>
          <a:blip r:embed="rId3"/>
          <a:stretch>
            <a:fillRect/>
          </a:stretch>
        </p:blipFill>
        <p:spPr>
          <a:xfrm>
            <a:off x="1167784" y="1352276"/>
            <a:ext cx="9856431" cy="4373273"/>
          </a:xfrm>
          <a:prstGeom prst="rect">
            <a:avLst/>
          </a:prstGeom>
        </p:spPr>
      </p:pic>
    </p:spTree>
    <p:extLst>
      <p:ext uri="{BB962C8B-B14F-4D97-AF65-F5344CB8AC3E}">
        <p14:creationId xmlns:p14="http://schemas.microsoft.com/office/powerpoint/2010/main" val="11959151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31F044-2321-A6DF-7112-7C25AFFF6799}"/>
              </a:ext>
            </a:extLst>
          </p:cNvPr>
          <p:cNvPicPr>
            <a:picLocks noChangeAspect="1"/>
          </p:cNvPicPr>
          <p:nvPr/>
        </p:nvPicPr>
        <p:blipFill>
          <a:blip r:embed="rId2"/>
          <a:stretch>
            <a:fillRect/>
          </a:stretch>
        </p:blipFill>
        <p:spPr>
          <a:xfrm>
            <a:off x="1156888" y="478302"/>
            <a:ext cx="10230513" cy="5416061"/>
          </a:xfrm>
          <a:prstGeom prst="rect">
            <a:avLst/>
          </a:prstGeom>
        </p:spPr>
      </p:pic>
    </p:spTree>
    <p:extLst>
      <p:ext uri="{BB962C8B-B14F-4D97-AF65-F5344CB8AC3E}">
        <p14:creationId xmlns:p14="http://schemas.microsoft.com/office/powerpoint/2010/main" val="3262142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95B65A-C770-3BE4-9908-E71715031817}"/>
              </a:ext>
            </a:extLst>
          </p:cNvPr>
          <p:cNvPicPr>
            <a:picLocks noChangeAspect="1"/>
          </p:cNvPicPr>
          <p:nvPr/>
        </p:nvPicPr>
        <p:blipFill>
          <a:blip r:embed="rId2"/>
          <a:stretch>
            <a:fillRect/>
          </a:stretch>
        </p:blipFill>
        <p:spPr>
          <a:xfrm>
            <a:off x="80387" y="1308295"/>
            <a:ext cx="11604847" cy="4403188"/>
          </a:xfrm>
          <a:prstGeom prst="rect">
            <a:avLst/>
          </a:prstGeom>
        </p:spPr>
      </p:pic>
    </p:spTree>
    <p:extLst>
      <p:ext uri="{BB962C8B-B14F-4D97-AF65-F5344CB8AC3E}">
        <p14:creationId xmlns:p14="http://schemas.microsoft.com/office/powerpoint/2010/main" val="24328227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D8E467-C4BE-0D6F-BA1F-6FDC3C4A74AF}"/>
              </a:ext>
            </a:extLst>
          </p:cNvPr>
          <p:cNvPicPr>
            <a:picLocks noChangeAspect="1"/>
          </p:cNvPicPr>
          <p:nvPr/>
        </p:nvPicPr>
        <p:blipFill>
          <a:blip r:embed="rId2"/>
          <a:stretch>
            <a:fillRect/>
          </a:stretch>
        </p:blipFill>
        <p:spPr>
          <a:xfrm>
            <a:off x="1260974" y="252271"/>
            <a:ext cx="9979112" cy="6162597"/>
          </a:xfrm>
          <a:prstGeom prst="rect">
            <a:avLst/>
          </a:prstGeom>
        </p:spPr>
      </p:pic>
    </p:spTree>
    <p:extLst>
      <p:ext uri="{BB962C8B-B14F-4D97-AF65-F5344CB8AC3E}">
        <p14:creationId xmlns:p14="http://schemas.microsoft.com/office/powerpoint/2010/main" val="18575801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CF80A7-5925-A15D-1511-9284076D4127}"/>
              </a:ext>
            </a:extLst>
          </p:cNvPr>
          <p:cNvPicPr>
            <a:picLocks noChangeAspect="1"/>
          </p:cNvPicPr>
          <p:nvPr/>
        </p:nvPicPr>
        <p:blipFill>
          <a:blip r:embed="rId2"/>
          <a:stretch>
            <a:fillRect/>
          </a:stretch>
        </p:blipFill>
        <p:spPr>
          <a:xfrm>
            <a:off x="1758462" y="114680"/>
            <a:ext cx="9453489" cy="6124353"/>
          </a:xfrm>
          <a:prstGeom prst="rect">
            <a:avLst/>
          </a:prstGeom>
        </p:spPr>
      </p:pic>
    </p:spTree>
    <p:extLst>
      <p:ext uri="{BB962C8B-B14F-4D97-AF65-F5344CB8AC3E}">
        <p14:creationId xmlns:p14="http://schemas.microsoft.com/office/powerpoint/2010/main" val="27499242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9D6E5B-DD4D-A3A0-3B70-5613535BE002}"/>
              </a:ext>
            </a:extLst>
          </p:cNvPr>
          <p:cNvPicPr>
            <a:picLocks noChangeAspect="1"/>
          </p:cNvPicPr>
          <p:nvPr/>
        </p:nvPicPr>
        <p:blipFill>
          <a:blip r:embed="rId2"/>
          <a:stretch>
            <a:fillRect/>
          </a:stretch>
        </p:blipFill>
        <p:spPr>
          <a:xfrm>
            <a:off x="998807" y="286903"/>
            <a:ext cx="10002128" cy="6407354"/>
          </a:xfrm>
          <a:prstGeom prst="rect">
            <a:avLst/>
          </a:prstGeom>
        </p:spPr>
      </p:pic>
    </p:spTree>
    <p:extLst>
      <p:ext uri="{BB962C8B-B14F-4D97-AF65-F5344CB8AC3E}">
        <p14:creationId xmlns:p14="http://schemas.microsoft.com/office/powerpoint/2010/main" val="36687004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0A9594-ED5A-C821-9336-2564975A4FED}"/>
              </a:ext>
            </a:extLst>
          </p:cNvPr>
          <p:cNvPicPr>
            <a:picLocks noChangeAspect="1"/>
          </p:cNvPicPr>
          <p:nvPr/>
        </p:nvPicPr>
        <p:blipFill>
          <a:blip r:embed="rId2"/>
          <a:stretch>
            <a:fillRect/>
          </a:stretch>
        </p:blipFill>
        <p:spPr>
          <a:xfrm>
            <a:off x="1069145" y="-237173"/>
            <a:ext cx="10438227" cy="7001844"/>
          </a:xfrm>
          <a:prstGeom prst="rect">
            <a:avLst/>
          </a:prstGeom>
        </p:spPr>
      </p:pic>
    </p:spTree>
    <p:extLst>
      <p:ext uri="{BB962C8B-B14F-4D97-AF65-F5344CB8AC3E}">
        <p14:creationId xmlns:p14="http://schemas.microsoft.com/office/powerpoint/2010/main" val="27888030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429C24-9090-0144-CD79-A02604AB37E3}"/>
              </a:ext>
            </a:extLst>
          </p:cNvPr>
          <p:cNvPicPr>
            <a:picLocks noChangeAspect="1"/>
          </p:cNvPicPr>
          <p:nvPr/>
        </p:nvPicPr>
        <p:blipFill>
          <a:blip r:embed="rId2"/>
          <a:stretch>
            <a:fillRect/>
          </a:stretch>
        </p:blipFill>
        <p:spPr>
          <a:xfrm>
            <a:off x="1674055" y="109293"/>
            <a:ext cx="8890781" cy="6604580"/>
          </a:xfrm>
          <a:prstGeom prst="rect">
            <a:avLst/>
          </a:prstGeom>
        </p:spPr>
      </p:pic>
    </p:spTree>
    <p:extLst>
      <p:ext uri="{BB962C8B-B14F-4D97-AF65-F5344CB8AC3E}">
        <p14:creationId xmlns:p14="http://schemas.microsoft.com/office/powerpoint/2010/main" val="17560466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46EAA0-6B47-0DA6-D32A-3CA0E420685B}"/>
              </a:ext>
            </a:extLst>
          </p:cNvPr>
          <p:cNvPicPr>
            <a:picLocks noChangeAspect="1"/>
          </p:cNvPicPr>
          <p:nvPr/>
        </p:nvPicPr>
        <p:blipFill>
          <a:blip r:embed="rId2"/>
          <a:stretch>
            <a:fillRect/>
          </a:stretch>
        </p:blipFill>
        <p:spPr>
          <a:xfrm>
            <a:off x="1842868" y="-89875"/>
            <a:ext cx="9059593" cy="6632647"/>
          </a:xfrm>
          <a:prstGeom prst="rect">
            <a:avLst/>
          </a:prstGeom>
        </p:spPr>
      </p:pic>
    </p:spTree>
    <p:extLst>
      <p:ext uri="{BB962C8B-B14F-4D97-AF65-F5344CB8AC3E}">
        <p14:creationId xmlns:p14="http://schemas.microsoft.com/office/powerpoint/2010/main" val="2134620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570984-D41D-C452-7BCB-E09027EFA435}"/>
              </a:ext>
            </a:extLst>
          </p:cNvPr>
          <p:cNvSpPr>
            <a:spLocks noGrp="1"/>
          </p:cNvSpPr>
          <p:nvPr>
            <p:ph idx="1"/>
          </p:nvPr>
        </p:nvSpPr>
        <p:spPr>
          <a:xfrm>
            <a:off x="838200" y="590843"/>
            <a:ext cx="10515600" cy="2152357"/>
          </a:xfrm>
        </p:spPr>
        <p:txBody>
          <a:bodyPr/>
          <a:lstStyle/>
          <a:p>
            <a:pPr algn="r" rtl="1"/>
            <a:r>
              <a:rPr lang="fa-IR" dirty="0">
                <a:cs typeface="B Zar" panose="00000400000000000000" pitchFamily="2" charset="-78"/>
                <a:hlinkClick r:id="rId2"/>
              </a:rPr>
              <a:t>یادگیری عمیق</a:t>
            </a:r>
            <a:r>
              <a:rPr lang="fa-IR" dirty="0">
                <a:cs typeface="B Zar" panose="00000400000000000000" pitchFamily="2" charset="-78"/>
              </a:rPr>
              <a:t>، زیرمجموعه‌ای ازکاربردهای یادگیری ماشین در دو دهه گذشته انقلابی به پا کرده است. این موفقیت یادگیری عمیق به شدت به پیشرفت‌های ایجاد شده در </a:t>
            </a:r>
            <a:r>
              <a:rPr lang="en-US" dirty="0">
                <a:cs typeface="B Zar" panose="00000400000000000000" pitchFamily="2" charset="-78"/>
              </a:rPr>
              <a:t>Representation Learning </a:t>
            </a:r>
            <a:r>
              <a:rPr lang="fa-IR" dirty="0">
                <a:cs typeface="B Zar" panose="00000400000000000000" pitchFamily="2" charset="-78"/>
              </a:rPr>
              <a:t>متکی است. پیش از این، مهندسی ویژگی‌های دستی قابلیت‌های مدل را محدود می‌کرد، زیرا به تخصص و تلاش گسترده برای شناسایی ویژگی‌های مرتبط نیاز داشت. در حالی که یادگیری عمیق استخراج این ویژگی را خودکار کرد.</a:t>
            </a:r>
            <a:endParaRPr lang="en-US" dirty="0">
              <a:cs typeface="B Zar" panose="00000400000000000000" pitchFamily="2" charset="-78"/>
            </a:endParaRPr>
          </a:p>
        </p:txBody>
      </p:sp>
      <p:pic>
        <p:nvPicPr>
          <p:cNvPr id="5" name="Picture 4">
            <a:extLst>
              <a:ext uri="{FF2B5EF4-FFF2-40B4-BE49-F238E27FC236}">
                <a16:creationId xmlns:a16="http://schemas.microsoft.com/office/drawing/2014/main" id="{32C2CE49-E5FE-80D4-7C81-141D730D6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30658"/>
            <a:ext cx="12192000" cy="3971357"/>
          </a:xfrm>
          <a:prstGeom prst="rect">
            <a:avLst/>
          </a:prstGeom>
        </p:spPr>
      </p:pic>
    </p:spTree>
    <p:extLst>
      <p:ext uri="{BB962C8B-B14F-4D97-AF65-F5344CB8AC3E}">
        <p14:creationId xmlns:p14="http://schemas.microsoft.com/office/powerpoint/2010/main" val="5239101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7F619E-17D8-FBA7-4DFD-C8D8E9161BE8}"/>
              </a:ext>
            </a:extLst>
          </p:cNvPr>
          <p:cNvPicPr>
            <a:picLocks noChangeAspect="1"/>
          </p:cNvPicPr>
          <p:nvPr/>
        </p:nvPicPr>
        <p:blipFill>
          <a:blip r:embed="rId2"/>
          <a:stretch>
            <a:fillRect/>
          </a:stretch>
        </p:blipFill>
        <p:spPr>
          <a:xfrm>
            <a:off x="847695" y="1209822"/>
            <a:ext cx="10111267" cy="4614203"/>
          </a:xfrm>
          <a:prstGeom prst="rect">
            <a:avLst/>
          </a:prstGeom>
        </p:spPr>
      </p:pic>
    </p:spTree>
    <p:extLst>
      <p:ext uri="{BB962C8B-B14F-4D97-AF65-F5344CB8AC3E}">
        <p14:creationId xmlns:p14="http://schemas.microsoft.com/office/powerpoint/2010/main" val="21643329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AD02ED-ACD2-E7A2-0C5D-AC4252BF671B}"/>
              </a:ext>
            </a:extLst>
          </p:cNvPr>
          <p:cNvPicPr>
            <a:picLocks noChangeAspect="1"/>
          </p:cNvPicPr>
          <p:nvPr/>
        </p:nvPicPr>
        <p:blipFill>
          <a:blip r:embed="rId2"/>
          <a:stretch>
            <a:fillRect/>
          </a:stretch>
        </p:blipFill>
        <p:spPr>
          <a:xfrm>
            <a:off x="3527714" y="112542"/>
            <a:ext cx="4670967" cy="745367"/>
          </a:xfrm>
          <a:prstGeom prst="rect">
            <a:avLst/>
          </a:prstGeom>
        </p:spPr>
      </p:pic>
      <p:pic>
        <p:nvPicPr>
          <p:cNvPr id="5" name="Picture 4">
            <a:extLst>
              <a:ext uri="{FF2B5EF4-FFF2-40B4-BE49-F238E27FC236}">
                <a16:creationId xmlns:a16="http://schemas.microsoft.com/office/drawing/2014/main" id="{DF69AEF7-75E1-FAFC-0602-66E0D79FC113}"/>
              </a:ext>
            </a:extLst>
          </p:cNvPr>
          <p:cNvPicPr>
            <a:picLocks noChangeAspect="1"/>
          </p:cNvPicPr>
          <p:nvPr/>
        </p:nvPicPr>
        <p:blipFill>
          <a:blip r:embed="rId3"/>
          <a:stretch>
            <a:fillRect/>
          </a:stretch>
        </p:blipFill>
        <p:spPr>
          <a:xfrm>
            <a:off x="403886" y="840435"/>
            <a:ext cx="10976877" cy="4881488"/>
          </a:xfrm>
          <a:prstGeom prst="rect">
            <a:avLst/>
          </a:prstGeom>
        </p:spPr>
      </p:pic>
      <p:pic>
        <p:nvPicPr>
          <p:cNvPr id="7" name="Picture 6">
            <a:extLst>
              <a:ext uri="{FF2B5EF4-FFF2-40B4-BE49-F238E27FC236}">
                <a16:creationId xmlns:a16="http://schemas.microsoft.com/office/drawing/2014/main" id="{D6B0AE28-4EB7-8776-2E59-842063CAB889}"/>
              </a:ext>
            </a:extLst>
          </p:cNvPr>
          <p:cNvPicPr>
            <a:picLocks noChangeAspect="1"/>
          </p:cNvPicPr>
          <p:nvPr/>
        </p:nvPicPr>
        <p:blipFill>
          <a:blip r:embed="rId4"/>
          <a:stretch>
            <a:fillRect/>
          </a:stretch>
        </p:blipFill>
        <p:spPr>
          <a:xfrm>
            <a:off x="1174872" y="5721923"/>
            <a:ext cx="9389965" cy="915716"/>
          </a:xfrm>
          <a:prstGeom prst="rect">
            <a:avLst/>
          </a:prstGeom>
        </p:spPr>
      </p:pic>
    </p:spTree>
    <p:extLst>
      <p:ext uri="{BB962C8B-B14F-4D97-AF65-F5344CB8AC3E}">
        <p14:creationId xmlns:p14="http://schemas.microsoft.com/office/powerpoint/2010/main" val="3628846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ED7B6-90FD-C25F-6C07-3C32A11838F8}"/>
              </a:ext>
            </a:extLst>
          </p:cNvPr>
          <p:cNvPicPr>
            <a:picLocks noChangeAspect="1"/>
          </p:cNvPicPr>
          <p:nvPr/>
        </p:nvPicPr>
        <p:blipFill>
          <a:blip r:embed="rId2"/>
          <a:stretch>
            <a:fillRect/>
          </a:stretch>
        </p:blipFill>
        <p:spPr>
          <a:xfrm>
            <a:off x="2222695" y="4585"/>
            <a:ext cx="8792307" cy="6120855"/>
          </a:xfrm>
          <a:prstGeom prst="rect">
            <a:avLst/>
          </a:prstGeom>
        </p:spPr>
      </p:pic>
    </p:spTree>
    <p:extLst>
      <p:ext uri="{BB962C8B-B14F-4D97-AF65-F5344CB8AC3E}">
        <p14:creationId xmlns:p14="http://schemas.microsoft.com/office/powerpoint/2010/main" val="522429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335D57-061A-492B-9BF0-DA2C3C685CC9}"/>
              </a:ext>
            </a:extLst>
          </p:cNvPr>
          <p:cNvPicPr>
            <a:picLocks noChangeAspect="1"/>
          </p:cNvPicPr>
          <p:nvPr/>
        </p:nvPicPr>
        <p:blipFill>
          <a:blip r:embed="rId2"/>
          <a:stretch>
            <a:fillRect/>
          </a:stretch>
        </p:blipFill>
        <p:spPr>
          <a:xfrm>
            <a:off x="1134801" y="1241695"/>
            <a:ext cx="9922398" cy="4174365"/>
          </a:xfrm>
          <a:prstGeom prst="rect">
            <a:avLst/>
          </a:prstGeom>
        </p:spPr>
      </p:pic>
    </p:spTree>
    <p:extLst>
      <p:ext uri="{BB962C8B-B14F-4D97-AF65-F5344CB8AC3E}">
        <p14:creationId xmlns:p14="http://schemas.microsoft.com/office/powerpoint/2010/main" val="4505610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3F67D1-3B44-6B9A-37EF-27A03DAF97FA}"/>
              </a:ext>
            </a:extLst>
          </p:cNvPr>
          <p:cNvPicPr>
            <a:picLocks noChangeAspect="1"/>
          </p:cNvPicPr>
          <p:nvPr/>
        </p:nvPicPr>
        <p:blipFill>
          <a:blip r:embed="rId2"/>
          <a:stretch>
            <a:fillRect/>
          </a:stretch>
        </p:blipFill>
        <p:spPr>
          <a:xfrm>
            <a:off x="1223889" y="451733"/>
            <a:ext cx="9931791" cy="5844162"/>
          </a:xfrm>
          <a:prstGeom prst="rect">
            <a:avLst/>
          </a:prstGeom>
        </p:spPr>
      </p:pic>
    </p:spTree>
    <p:extLst>
      <p:ext uri="{BB962C8B-B14F-4D97-AF65-F5344CB8AC3E}">
        <p14:creationId xmlns:p14="http://schemas.microsoft.com/office/powerpoint/2010/main" val="35797903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6887B1-9075-3294-1E8E-A213C2E4EC70}"/>
              </a:ext>
            </a:extLst>
          </p:cNvPr>
          <p:cNvPicPr>
            <a:picLocks noChangeAspect="1"/>
          </p:cNvPicPr>
          <p:nvPr/>
        </p:nvPicPr>
        <p:blipFill>
          <a:blip r:embed="rId2"/>
          <a:stretch>
            <a:fillRect/>
          </a:stretch>
        </p:blipFill>
        <p:spPr>
          <a:xfrm>
            <a:off x="367368" y="1586588"/>
            <a:ext cx="10858650" cy="3899812"/>
          </a:xfrm>
          <a:prstGeom prst="rect">
            <a:avLst/>
          </a:prstGeom>
        </p:spPr>
      </p:pic>
    </p:spTree>
    <p:extLst>
      <p:ext uri="{BB962C8B-B14F-4D97-AF65-F5344CB8AC3E}">
        <p14:creationId xmlns:p14="http://schemas.microsoft.com/office/powerpoint/2010/main" val="29538692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E3404B-371F-CC75-A9D6-3DD5F64755AF}"/>
              </a:ext>
            </a:extLst>
          </p:cNvPr>
          <p:cNvPicPr>
            <a:picLocks noChangeAspect="1"/>
          </p:cNvPicPr>
          <p:nvPr/>
        </p:nvPicPr>
        <p:blipFill>
          <a:blip r:embed="rId2"/>
          <a:stretch>
            <a:fillRect/>
          </a:stretch>
        </p:blipFill>
        <p:spPr>
          <a:xfrm>
            <a:off x="1575582" y="357245"/>
            <a:ext cx="9144000" cy="6143509"/>
          </a:xfrm>
          <a:prstGeom prst="rect">
            <a:avLst/>
          </a:prstGeom>
        </p:spPr>
      </p:pic>
    </p:spTree>
    <p:extLst>
      <p:ext uri="{BB962C8B-B14F-4D97-AF65-F5344CB8AC3E}">
        <p14:creationId xmlns:p14="http://schemas.microsoft.com/office/powerpoint/2010/main" val="18628550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AC9D8A-6CA3-DE0D-B280-E7482AE27586}"/>
              </a:ext>
            </a:extLst>
          </p:cNvPr>
          <p:cNvPicPr>
            <a:picLocks noChangeAspect="1"/>
          </p:cNvPicPr>
          <p:nvPr/>
        </p:nvPicPr>
        <p:blipFill>
          <a:blip r:embed="rId2"/>
          <a:stretch>
            <a:fillRect/>
          </a:stretch>
        </p:blipFill>
        <p:spPr>
          <a:xfrm>
            <a:off x="2053883" y="-65108"/>
            <a:ext cx="8707902" cy="6521164"/>
          </a:xfrm>
          <a:prstGeom prst="rect">
            <a:avLst/>
          </a:prstGeom>
        </p:spPr>
      </p:pic>
    </p:spTree>
    <p:extLst>
      <p:ext uri="{BB962C8B-B14F-4D97-AF65-F5344CB8AC3E}">
        <p14:creationId xmlns:p14="http://schemas.microsoft.com/office/powerpoint/2010/main" val="35544408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ABB75E-86D6-300C-BBAD-C79F76432238}"/>
              </a:ext>
            </a:extLst>
          </p:cNvPr>
          <p:cNvPicPr>
            <a:picLocks noChangeAspect="1"/>
          </p:cNvPicPr>
          <p:nvPr/>
        </p:nvPicPr>
        <p:blipFill>
          <a:blip r:embed="rId2"/>
          <a:stretch>
            <a:fillRect/>
          </a:stretch>
        </p:blipFill>
        <p:spPr>
          <a:xfrm>
            <a:off x="1983545" y="449624"/>
            <a:ext cx="8806375" cy="5589675"/>
          </a:xfrm>
          <a:prstGeom prst="rect">
            <a:avLst/>
          </a:prstGeom>
        </p:spPr>
      </p:pic>
    </p:spTree>
    <p:extLst>
      <p:ext uri="{BB962C8B-B14F-4D97-AF65-F5344CB8AC3E}">
        <p14:creationId xmlns:p14="http://schemas.microsoft.com/office/powerpoint/2010/main" val="19167021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669B22-1751-7C8D-7807-AB86ADC25F3C}"/>
              </a:ext>
            </a:extLst>
          </p:cNvPr>
          <p:cNvPicPr>
            <a:picLocks noChangeAspect="1"/>
          </p:cNvPicPr>
          <p:nvPr/>
        </p:nvPicPr>
        <p:blipFill>
          <a:blip r:embed="rId2"/>
          <a:stretch>
            <a:fillRect/>
          </a:stretch>
        </p:blipFill>
        <p:spPr>
          <a:xfrm>
            <a:off x="1302367" y="0"/>
            <a:ext cx="8436945" cy="1151499"/>
          </a:xfrm>
          <a:prstGeom prst="rect">
            <a:avLst/>
          </a:prstGeom>
        </p:spPr>
      </p:pic>
      <p:pic>
        <p:nvPicPr>
          <p:cNvPr id="7" name="Picture 6">
            <a:extLst>
              <a:ext uri="{FF2B5EF4-FFF2-40B4-BE49-F238E27FC236}">
                <a16:creationId xmlns:a16="http://schemas.microsoft.com/office/drawing/2014/main" id="{2FE6A8E5-87C8-1157-CBD6-1F8D2A955BC7}"/>
              </a:ext>
            </a:extLst>
          </p:cNvPr>
          <p:cNvPicPr>
            <a:picLocks noChangeAspect="1"/>
          </p:cNvPicPr>
          <p:nvPr/>
        </p:nvPicPr>
        <p:blipFill>
          <a:blip r:embed="rId3"/>
          <a:stretch>
            <a:fillRect/>
          </a:stretch>
        </p:blipFill>
        <p:spPr>
          <a:xfrm>
            <a:off x="803369" y="1070841"/>
            <a:ext cx="9859942" cy="5090807"/>
          </a:xfrm>
          <a:prstGeom prst="rect">
            <a:avLst/>
          </a:prstGeom>
        </p:spPr>
      </p:pic>
    </p:spTree>
    <p:extLst>
      <p:ext uri="{BB962C8B-B14F-4D97-AF65-F5344CB8AC3E}">
        <p14:creationId xmlns:p14="http://schemas.microsoft.com/office/powerpoint/2010/main" val="17772637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598</TotalTime>
  <Words>2658</Words>
  <Application>Microsoft Office PowerPoint</Application>
  <PresentationFormat>Widescreen</PresentationFormat>
  <Paragraphs>127</Paragraphs>
  <Slides>112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112</vt:i4>
      </vt:variant>
    </vt:vector>
  </HeadingPairs>
  <TitlesOfParts>
    <vt:vector size="121" baseType="lpstr">
      <vt:lpstr>Arial</vt:lpstr>
      <vt:lpstr>B Zar</vt:lpstr>
      <vt:lpstr>Calibri</vt:lpstr>
      <vt:lpstr>Calibri Light</vt:lpstr>
      <vt:lpstr>SFBX1095</vt:lpstr>
      <vt:lpstr>SFBX1440</vt:lpstr>
      <vt:lpstr>SFBX2488</vt:lpstr>
      <vt:lpstr>SFRM1095</vt:lpstr>
      <vt:lpstr>Office Theme</vt:lpstr>
      <vt:lpstr>What is Deep Learning</vt:lpstr>
      <vt:lpstr>PowerPoint Presentation</vt:lpstr>
      <vt:lpstr>PowerPoint Presentation</vt:lpstr>
      <vt:lpstr>PowerPoint Presentation</vt:lpstr>
      <vt:lpstr>جالب است بدانیم</vt:lpstr>
      <vt:lpstr>PowerPoint Presentation</vt:lpstr>
      <vt:lpstr>PowerPoint Presentation</vt:lpstr>
      <vt:lpstr>یادگیری بازنمایی representation learning</vt:lpstr>
      <vt:lpstr>PowerPoint Presentation</vt:lpstr>
      <vt:lpstr>تاریخچه یادگیری بازنمایی</vt:lpstr>
      <vt:lpstr>چارت زمانی </vt:lpstr>
      <vt:lpstr>بازنمایی خوب چیست؟</vt:lpstr>
      <vt:lpstr>PowerPoint Presentation</vt:lpstr>
      <vt:lpstr> autoencoder</vt:lpstr>
      <vt:lpstr>PowerPoint Presentation</vt:lpstr>
      <vt:lpstr>PowerPoint Presentation</vt:lpstr>
      <vt:lpstr>PowerPoint Presentation</vt:lpstr>
      <vt:lpstr>PowerPoint Presentation</vt:lpstr>
      <vt:lpstr>feedforward deep network, or multilayer perceptron (MLP) </vt:lpstr>
      <vt:lpstr>PowerPoint Presentation</vt:lpstr>
      <vt:lpstr>Notation </vt:lpstr>
      <vt:lpstr>Notation </vt:lpstr>
      <vt:lpstr>Notation </vt:lpstr>
      <vt:lpstr>Notation </vt:lpstr>
      <vt:lpstr>Notation </vt:lpstr>
      <vt:lpstr>Notation </vt:lpstr>
      <vt:lpstr>Notation </vt:lpstr>
      <vt:lpstr>Notation </vt:lpstr>
      <vt:lpstr>پیش نیازهای ریاضی و آماری</vt:lpstr>
      <vt:lpstr>Linear Algebra </vt:lpstr>
      <vt:lpstr>Matrices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Probability and Information Theory </vt:lpstr>
      <vt:lpstr>Useful Properties of Common Functions </vt:lpstr>
      <vt:lpstr>PowerPoint Presentation</vt:lpstr>
      <vt:lpstr>PowerPoint Presentation</vt:lpstr>
      <vt:lpstr>PowerPoint Presentation</vt:lpstr>
      <vt:lpstr>Information Theory </vt:lpstr>
      <vt:lpstr>PowerPoint Presentation</vt:lpstr>
      <vt:lpstr>PowerPoint Presentation</vt:lpstr>
      <vt:lpstr>We would like to quantify information in a way that formalizes this intuition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Leno</dc:creator>
  <cp:lastModifiedBy>Leno</cp:lastModifiedBy>
  <cp:revision>46</cp:revision>
  <dcterms:created xsi:type="dcterms:W3CDTF">2024-08-07T08:20:20Z</dcterms:created>
  <dcterms:modified xsi:type="dcterms:W3CDTF">2024-08-08T07:51:30Z</dcterms:modified>
</cp:coreProperties>
</file>